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363" r:id="rId2"/>
    <p:sldId id="481" r:id="rId3"/>
    <p:sldId id="477" r:id="rId4"/>
    <p:sldId id="415" r:id="rId5"/>
    <p:sldId id="495" r:id="rId6"/>
    <p:sldId id="486" r:id="rId7"/>
    <p:sldId id="485" r:id="rId8"/>
    <p:sldId id="487" r:id="rId9"/>
    <p:sldId id="490" r:id="rId10"/>
    <p:sldId id="492" r:id="rId11"/>
    <p:sldId id="493" r:id="rId12"/>
    <p:sldId id="494" r:id="rId13"/>
    <p:sldId id="502" r:id="rId14"/>
    <p:sldId id="491" r:id="rId15"/>
    <p:sldId id="501" r:id="rId16"/>
    <p:sldId id="499" r:id="rId17"/>
    <p:sldId id="500" r:id="rId18"/>
    <p:sldId id="480" r:id="rId19"/>
    <p:sldId id="497" r:id="rId20"/>
    <p:sldId id="498" r:id="rId21"/>
    <p:sldId id="503" r:id="rId22"/>
    <p:sldId id="505" r:id="rId23"/>
    <p:sldId id="506" r:id="rId24"/>
    <p:sldId id="399" r:id="rId25"/>
    <p:sldId id="463" r:id="rId26"/>
    <p:sldId id="437" r:id="rId27"/>
    <p:sldId id="438" r:id="rId28"/>
    <p:sldId id="440" r:id="rId29"/>
    <p:sldId id="468" r:id="rId30"/>
    <p:sldId id="434" r:id="rId31"/>
    <p:sldId id="435" r:id="rId32"/>
    <p:sldId id="436" r:id="rId33"/>
    <p:sldId id="430" r:id="rId34"/>
    <p:sldId id="432" r:id="rId35"/>
    <p:sldId id="443" r:id="rId36"/>
    <p:sldId id="459" r:id="rId37"/>
  </p:sldIdLst>
  <p:sldSz cx="9144000" cy="6858000" type="screen4x3"/>
  <p:notesSz cx="6858000" cy="9144000"/>
  <p:defaultTextStyle>
    <a:defPPr>
      <a:defRPr lang="en-US"/>
    </a:defPPr>
    <a:lvl1pPr algn="l" rtl="0" fontAlgn="base">
      <a:lnSpc>
        <a:spcPct val="120000"/>
      </a:lnSpc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ＭＳ Ｐゴシック" pitchFamily="34" charset="-128"/>
        <a:cs typeface="+mn-cs"/>
      </a:defRPr>
    </a:lvl1pPr>
    <a:lvl2pPr marL="457200" algn="l" rtl="0" fontAlgn="base">
      <a:lnSpc>
        <a:spcPct val="120000"/>
      </a:lnSpc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ＭＳ Ｐゴシック" pitchFamily="34" charset="-128"/>
        <a:cs typeface="+mn-cs"/>
      </a:defRPr>
    </a:lvl2pPr>
    <a:lvl3pPr marL="914400" algn="l" rtl="0" fontAlgn="base">
      <a:lnSpc>
        <a:spcPct val="120000"/>
      </a:lnSpc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ＭＳ Ｐゴシック" pitchFamily="34" charset="-128"/>
        <a:cs typeface="+mn-cs"/>
      </a:defRPr>
    </a:lvl3pPr>
    <a:lvl4pPr marL="1371600" algn="l" rtl="0" fontAlgn="base">
      <a:lnSpc>
        <a:spcPct val="120000"/>
      </a:lnSpc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ＭＳ Ｐゴシック" pitchFamily="34" charset="-128"/>
        <a:cs typeface="+mn-cs"/>
      </a:defRPr>
    </a:lvl4pPr>
    <a:lvl5pPr marL="1828800" algn="l" rtl="0" fontAlgn="base">
      <a:lnSpc>
        <a:spcPct val="120000"/>
      </a:lnSpc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Verdana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Verdana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Verdana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Verdana" pitchFamily="34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66"/>
    <a:srgbClr val="00FF00"/>
    <a:srgbClr val="FFCC00"/>
    <a:srgbClr val="F17E1C"/>
    <a:srgbClr val="000000"/>
    <a:srgbClr val="5A5A5A"/>
    <a:srgbClr val="91FFFF"/>
    <a:srgbClr val="DD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82" autoAdjust="0"/>
    <p:restoredTop sz="88921" autoAdjust="0"/>
  </p:normalViewPr>
  <p:slideViewPr>
    <p:cSldViewPr>
      <p:cViewPr>
        <p:scale>
          <a:sx n="75" d="100"/>
          <a:sy n="75" d="100"/>
        </p:scale>
        <p:origin x="-306" y="-1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657600" y="381000"/>
            <a:ext cx="2667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defRPr sz="1200">
                <a:latin typeface="Arial" charset="0"/>
                <a:ea typeface="ＭＳ Ｐゴシック" pitchFamily="1" charset="-128"/>
              </a:defRPr>
            </a:lvl1pPr>
          </a:lstStyle>
          <a:p>
            <a:pPr>
              <a:defRPr/>
            </a:pPr>
            <a:r>
              <a:rPr lang="en-US"/>
              <a:t> 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657600" y="152400"/>
            <a:ext cx="2667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defRPr sz="900">
                <a:ea typeface="ＭＳ Ｐゴシック" pitchFamily="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533400" y="85344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100000"/>
              </a:lnSpc>
              <a:defRPr sz="900">
                <a:ea typeface="ＭＳ Ｐゴシック" pitchFamily="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486400" y="8534400"/>
            <a:ext cx="83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defRPr sz="1200">
                <a:ea typeface="ＭＳ Ｐゴシック" pitchFamily="1" charset="-128"/>
              </a:defRPr>
            </a:lvl1pPr>
          </a:lstStyle>
          <a:p>
            <a:pPr>
              <a:defRPr/>
            </a:pPr>
            <a:fld id="{51CA3864-55FA-48C9-A413-51C92EB116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6806" name="Picture 8" descr="ASTRON_LogoBasis_ZW_lo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8" y="82550"/>
            <a:ext cx="2792412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24249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533400" y="142875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100000"/>
              </a:lnSpc>
              <a:defRPr sz="900">
                <a:ea typeface="ＭＳ Ｐゴシック" pitchFamily="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495800" y="152400"/>
            <a:ext cx="1828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defRPr sz="900">
                <a:ea typeface="ＭＳ Ｐゴシック" pitchFamily="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533400" y="8534400"/>
            <a:ext cx="457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100000"/>
              </a:lnSpc>
              <a:defRPr sz="900">
                <a:ea typeface="ＭＳ Ｐゴシック" pitchFamily="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334000" y="8534400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defRPr sz="900">
                <a:ea typeface="ＭＳ Ｐゴシック" pitchFamily="1" charset="-128"/>
              </a:defRPr>
            </a:lvl1pPr>
          </a:lstStyle>
          <a:p>
            <a:pPr>
              <a:defRPr/>
            </a:pPr>
            <a:fld id="{9F94DF6B-2196-4393-AFBB-50B7D793A8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01259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buChar char="-"/>
      <a:defRPr sz="900" kern="1200">
        <a:solidFill>
          <a:schemeClr val="tx1"/>
        </a:solidFill>
        <a:latin typeface="Verdana" pitchFamily="34" charset="0"/>
        <a:ea typeface="ＭＳ Ｐゴシック" pitchFamily="1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buChar char="-"/>
      <a:defRPr sz="900" kern="1200">
        <a:solidFill>
          <a:schemeClr val="tx1"/>
        </a:solidFill>
        <a:latin typeface="Verdana" pitchFamily="34" charset="0"/>
        <a:ea typeface="ＭＳ Ｐゴシック" pitchFamily="1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buChar char="-"/>
      <a:defRPr sz="900" kern="1200">
        <a:solidFill>
          <a:schemeClr val="tx1"/>
        </a:solidFill>
        <a:latin typeface="Verdana" pitchFamily="34" charset="0"/>
        <a:ea typeface="ＭＳ Ｐゴシック" pitchFamily="1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buChar char="-"/>
      <a:defRPr sz="900" kern="1200">
        <a:solidFill>
          <a:schemeClr val="tx1"/>
        </a:solidFill>
        <a:latin typeface="Verdana" pitchFamily="34" charset="0"/>
        <a:ea typeface="ＭＳ Ｐゴシック" pitchFamily="1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buChar char="-"/>
      <a:defRPr sz="900" kern="1200">
        <a:solidFill>
          <a:schemeClr val="tx1"/>
        </a:solidFill>
        <a:latin typeface="Verdana" pitchFamily="34" charset="0"/>
        <a:ea typeface="ＭＳ Ｐゴシック" pitchFamily="1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fld id="{1C71A172-A81E-4453-8747-504C7E8231FE}" type="slidenum">
              <a:rPr lang="en-US" sz="900" smtClean="0"/>
              <a:pPr/>
              <a:t>1</a:t>
            </a:fld>
            <a:endParaRPr lang="en-US" sz="900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nl-NL" dirty="0" err="1" smtClean="0">
                <a:ea typeface="ＭＳ Ｐゴシック" pitchFamily="34" charset="-128"/>
              </a:rPr>
              <a:t>Why</a:t>
            </a:r>
            <a:r>
              <a:rPr lang="nl-NL" dirty="0" smtClean="0">
                <a:ea typeface="ＭＳ Ｐゴシック" pitchFamily="34" charset="-128"/>
              </a:rPr>
              <a:t> </a:t>
            </a:r>
            <a:r>
              <a:rPr lang="nl-NL" dirty="0" err="1" smtClean="0">
                <a:ea typeface="ＭＳ Ｐゴシック" pitchFamily="34" charset="-128"/>
              </a:rPr>
              <a:t>UniBoards</a:t>
            </a:r>
            <a:r>
              <a:rPr lang="nl-NL" dirty="0" smtClean="0">
                <a:ea typeface="ＭＳ Ｐゴシック" pitchFamily="34" charset="-128"/>
              </a:rPr>
              <a:t>: we </a:t>
            </a:r>
            <a:r>
              <a:rPr lang="nl-NL" dirty="0" err="1" smtClean="0">
                <a:ea typeface="ＭＳ Ｐゴシック" pitchFamily="34" charset="-128"/>
              </a:rPr>
              <a:t>believe</a:t>
            </a:r>
            <a:r>
              <a:rPr lang="nl-NL" dirty="0" smtClean="0">
                <a:ea typeface="ＭＳ Ｐゴシック" pitchFamily="34" charset="-128"/>
              </a:rPr>
              <a:t> in </a:t>
            </a:r>
            <a:r>
              <a:rPr lang="nl-NL" dirty="0" err="1" smtClean="0">
                <a:ea typeface="ＭＳ Ｐゴシック" pitchFamily="34" charset="-128"/>
              </a:rPr>
              <a:t>having</a:t>
            </a:r>
            <a:r>
              <a:rPr lang="nl-NL" dirty="0" smtClean="0">
                <a:ea typeface="ＭＳ Ｐゴシック" pitchFamily="34" charset="-128"/>
              </a:rPr>
              <a:t> platforms</a:t>
            </a:r>
            <a:r>
              <a:rPr lang="nl-NL" baseline="0" dirty="0" smtClean="0">
                <a:ea typeface="ＭＳ Ｐゴシック" pitchFamily="34" charset="-128"/>
              </a:rPr>
              <a:t> on the </a:t>
            </a:r>
            <a:r>
              <a:rPr lang="nl-NL" baseline="0" dirty="0" err="1" smtClean="0">
                <a:ea typeface="ＭＳ Ｐゴシック" pitchFamily="34" charset="-128"/>
              </a:rPr>
              <a:t>shelf</a:t>
            </a:r>
            <a:r>
              <a:rPr lang="nl-NL" baseline="0" dirty="0" smtClean="0">
                <a:ea typeface="ＭＳ Ｐゴシック" pitchFamily="34" charset="-128"/>
              </a:rPr>
              <a:t> </a:t>
            </a:r>
            <a:r>
              <a:rPr lang="nl-NL" baseline="0" dirty="0" err="1" smtClean="0">
                <a:ea typeface="ＭＳ Ｐゴシック" pitchFamily="34" charset="-128"/>
              </a:rPr>
              <a:t>which</a:t>
            </a:r>
            <a:r>
              <a:rPr lang="nl-NL" baseline="0" dirty="0" smtClean="0">
                <a:ea typeface="ＭＳ Ｐゴシック" pitchFamily="34" charset="-128"/>
              </a:rPr>
              <a:t> </a:t>
            </a:r>
            <a:r>
              <a:rPr lang="nl-NL" baseline="0" dirty="0" err="1" smtClean="0">
                <a:ea typeface="ＭＳ Ｐゴシック" pitchFamily="34" charset="-128"/>
              </a:rPr>
              <a:t>can</a:t>
            </a:r>
            <a:r>
              <a:rPr lang="nl-NL" baseline="0" dirty="0" smtClean="0">
                <a:ea typeface="ＭＳ Ｐゴシック" pitchFamily="34" charset="-128"/>
              </a:rPr>
              <a:t> </a:t>
            </a:r>
            <a:r>
              <a:rPr lang="nl-NL" baseline="0" dirty="0" err="1" smtClean="0">
                <a:ea typeface="ＭＳ Ｐゴシック" pitchFamily="34" charset="-128"/>
              </a:rPr>
              <a:t>be</a:t>
            </a:r>
            <a:r>
              <a:rPr lang="nl-NL" baseline="0" dirty="0" smtClean="0">
                <a:ea typeface="ＭＳ Ｐゴシック" pitchFamily="34" charset="-128"/>
              </a:rPr>
              <a:t> </a:t>
            </a:r>
            <a:r>
              <a:rPr lang="nl-NL" baseline="0" dirty="0" err="1" smtClean="0">
                <a:ea typeface="ＭＳ Ｐゴシック" pitchFamily="34" charset="-128"/>
              </a:rPr>
              <a:t>used</a:t>
            </a:r>
            <a:r>
              <a:rPr lang="nl-NL" baseline="0" dirty="0" smtClean="0">
                <a:ea typeface="ＭＳ Ｐゴシック" pitchFamily="34" charset="-128"/>
              </a:rPr>
              <a:t> in </a:t>
            </a:r>
            <a:r>
              <a:rPr lang="nl-NL" baseline="0" dirty="0" err="1" smtClean="0">
                <a:ea typeface="ＭＳ Ｐゴシック" pitchFamily="34" charset="-128"/>
              </a:rPr>
              <a:t>projects</a:t>
            </a:r>
            <a:r>
              <a:rPr lang="nl-NL" baseline="0" dirty="0" smtClean="0">
                <a:ea typeface="ＭＳ Ｐゴシック" pitchFamily="34" charset="-128"/>
              </a:rPr>
              <a:t> </a:t>
            </a:r>
            <a:r>
              <a:rPr lang="nl-NL" baseline="0" dirty="0" err="1" smtClean="0">
                <a:ea typeface="ＭＳ Ｐゴシック" pitchFamily="34" charset="-128"/>
              </a:rPr>
              <a:t>when</a:t>
            </a:r>
            <a:r>
              <a:rPr lang="nl-NL" baseline="0" dirty="0" smtClean="0">
                <a:ea typeface="ＭＳ Ｐゴシック" pitchFamily="34" charset="-128"/>
              </a:rPr>
              <a:t> the </a:t>
            </a:r>
            <a:r>
              <a:rPr lang="nl-NL" baseline="0" dirty="0" err="1" smtClean="0">
                <a:ea typeface="ＭＳ Ｐゴシック" pitchFamily="34" charset="-128"/>
              </a:rPr>
              <a:t>need</a:t>
            </a:r>
            <a:r>
              <a:rPr lang="nl-NL" baseline="0" dirty="0" smtClean="0">
                <a:ea typeface="ＭＳ Ｐゴシック" pitchFamily="34" charset="-128"/>
              </a:rPr>
              <a:t> is </a:t>
            </a:r>
            <a:r>
              <a:rPr lang="nl-NL" baseline="0" dirty="0" err="1" smtClean="0">
                <a:ea typeface="ＭＳ Ｐゴシック" pitchFamily="34" charset="-128"/>
              </a:rPr>
              <a:t>there</a:t>
            </a:r>
            <a:r>
              <a:rPr lang="nl-NL" baseline="0" dirty="0" smtClean="0">
                <a:ea typeface="ＭＳ Ｐゴシック" pitchFamily="34" charset="-128"/>
              </a:rPr>
              <a:t>. </a:t>
            </a:r>
            <a:r>
              <a:rPr lang="nl-NL" baseline="0" dirty="0" err="1" smtClean="0">
                <a:ea typeface="ＭＳ Ｐゴシック" pitchFamily="34" charset="-128"/>
              </a:rPr>
              <a:t>Currently</a:t>
            </a:r>
            <a:r>
              <a:rPr lang="nl-NL" baseline="0" dirty="0" smtClean="0">
                <a:ea typeface="ＭＳ Ｐゴシック" pitchFamily="34" charset="-128"/>
              </a:rPr>
              <a:t> the </a:t>
            </a:r>
            <a:r>
              <a:rPr lang="nl-NL" baseline="0" dirty="0" err="1" smtClean="0">
                <a:ea typeface="ＭＳ Ｐゴシック" pitchFamily="34" charset="-128"/>
              </a:rPr>
              <a:t>technology</a:t>
            </a:r>
            <a:r>
              <a:rPr lang="nl-NL" baseline="0" dirty="0" smtClean="0">
                <a:ea typeface="ＭＳ Ｐゴシック" pitchFamily="34" charset="-128"/>
              </a:rPr>
              <a:t> </a:t>
            </a:r>
            <a:r>
              <a:rPr lang="nl-NL" baseline="0" dirty="0" err="1" smtClean="0">
                <a:ea typeface="ＭＳ Ｐゴシック" pitchFamily="34" charset="-128"/>
              </a:rPr>
              <a:t>development</a:t>
            </a:r>
            <a:r>
              <a:rPr lang="nl-NL" baseline="0" dirty="0" smtClean="0">
                <a:ea typeface="ＭＳ Ｐゴシック" pitchFamily="34" charset="-128"/>
              </a:rPr>
              <a:t> is part of </a:t>
            </a:r>
            <a:r>
              <a:rPr lang="nl-NL" baseline="0" dirty="0" err="1" smtClean="0">
                <a:ea typeface="ＭＳ Ｐゴシック" pitchFamily="34" charset="-128"/>
              </a:rPr>
              <a:t>designing</a:t>
            </a:r>
            <a:r>
              <a:rPr lang="nl-NL" baseline="0" dirty="0" smtClean="0">
                <a:ea typeface="ＭＳ Ｐゴシック" pitchFamily="34" charset="-128"/>
              </a:rPr>
              <a:t> large systems. We </a:t>
            </a:r>
            <a:r>
              <a:rPr lang="nl-NL" baseline="0" dirty="0" err="1" smtClean="0">
                <a:ea typeface="ＭＳ Ｐゴシック" pitchFamily="34" charset="-128"/>
              </a:rPr>
              <a:t>like</a:t>
            </a:r>
            <a:r>
              <a:rPr lang="nl-NL" baseline="0" dirty="0" smtClean="0">
                <a:ea typeface="ＭＳ Ｐゴシック" pitchFamily="34" charset="-128"/>
              </a:rPr>
              <a:t> </a:t>
            </a:r>
            <a:r>
              <a:rPr lang="nl-NL" baseline="0" dirty="0" err="1" smtClean="0">
                <a:ea typeface="ＭＳ Ｐゴシック" pitchFamily="34" charset="-128"/>
              </a:rPr>
              <a:t>to</a:t>
            </a:r>
            <a:r>
              <a:rPr lang="nl-NL" baseline="0" dirty="0" smtClean="0">
                <a:ea typeface="ＭＳ Ｐゴシック" pitchFamily="34" charset="-128"/>
              </a:rPr>
              <a:t> have the </a:t>
            </a:r>
            <a:r>
              <a:rPr lang="nl-NL" baseline="0" dirty="0" err="1" smtClean="0">
                <a:ea typeface="ＭＳ Ｐゴシック" pitchFamily="34" charset="-128"/>
              </a:rPr>
              <a:t>components</a:t>
            </a:r>
            <a:r>
              <a:rPr lang="nl-NL" baseline="0" dirty="0" smtClean="0">
                <a:ea typeface="ＭＳ Ｐゴシック" pitchFamily="34" charset="-128"/>
              </a:rPr>
              <a:t> </a:t>
            </a:r>
            <a:r>
              <a:rPr lang="nl-NL" baseline="0" dirty="0" err="1" smtClean="0">
                <a:ea typeface="ＭＳ Ｐゴシック" pitchFamily="34" charset="-128"/>
              </a:rPr>
              <a:t>already</a:t>
            </a:r>
            <a:r>
              <a:rPr lang="nl-NL" baseline="0" dirty="0" smtClean="0">
                <a:ea typeface="ＭＳ Ｐゴシック" pitchFamily="34" charset="-128"/>
              </a:rPr>
              <a:t> </a:t>
            </a:r>
            <a:r>
              <a:rPr lang="nl-NL" baseline="0" dirty="0" err="1" smtClean="0">
                <a:ea typeface="ＭＳ Ｐゴシック" pitchFamily="34" charset="-128"/>
              </a:rPr>
              <a:t>available</a:t>
            </a:r>
            <a:r>
              <a:rPr lang="nl-NL" baseline="0" dirty="0" smtClean="0">
                <a:ea typeface="ＭＳ Ｐゴシック" pitchFamily="34" charset="-128"/>
              </a:rPr>
              <a:t> </a:t>
            </a:r>
            <a:r>
              <a:rPr lang="nl-NL" baseline="0" dirty="0" err="1" smtClean="0">
                <a:ea typeface="ＭＳ Ｐゴシック" pitchFamily="34" charset="-128"/>
              </a:rPr>
              <a:t>such</a:t>
            </a:r>
            <a:r>
              <a:rPr lang="nl-NL" baseline="0" dirty="0" smtClean="0">
                <a:ea typeface="ＭＳ Ｐゴシック" pitchFamily="34" charset="-128"/>
              </a:rPr>
              <a:t> </a:t>
            </a:r>
            <a:r>
              <a:rPr lang="nl-NL" baseline="0" dirty="0" err="1" smtClean="0">
                <a:ea typeface="ＭＳ Ｐゴシック" pitchFamily="34" charset="-128"/>
              </a:rPr>
              <a:t>that</a:t>
            </a:r>
            <a:r>
              <a:rPr lang="nl-NL" baseline="0" dirty="0" smtClean="0">
                <a:ea typeface="ＭＳ Ｐゴシック" pitchFamily="34" charset="-128"/>
              </a:rPr>
              <a:t> at system level </a:t>
            </a:r>
            <a:r>
              <a:rPr lang="nl-NL" baseline="0" dirty="0" err="1" smtClean="0">
                <a:ea typeface="ＭＳ Ｐゴシック" pitchFamily="34" charset="-128"/>
              </a:rPr>
              <a:t>you</a:t>
            </a:r>
            <a:r>
              <a:rPr lang="nl-NL" baseline="0" dirty="0" smtClean="0">
                <a:ea typeface="ＭＳ Ｐゴシック" pitchFamily="34" charset="-128"/>
              </a:rPr>
              <a:t> “</a:t>
            </a:r>
            <a:r>
              <a:rPr lang="nl-NL" baseline="0" dirty="0" err="1" smtClean="0">
                <a:ea typeface="ＭＳ Ｐゴシック" pitchFamily="34" charset="-128"/>
              </a:rPr>
              <a:t>only</a:t>
            </a:r>
            <a:r>
              <a:rPr lang="nl-NL" baseline="0" dirty="0" smtClean="0">
                <a:ea typeface="ＭＳ Ｐゴシック" pitchFamily="34" charset="-128"/>
              </a:rPr>
              <a:t>” have </a:t>
            </a:r>
            <a:r>
              <a:rPr lang="nl-NL" baseline="0" dirty="0" err="1" smtClean="0">
                <a:ea typeface="ＭＳ Ｐゴシック" pitchFamily="34" charset="-128"/>
              </a:rPr>
              <a:t>to</a:t>
            </a:r>
            <a:r>
              <a:rPr lang="nl-NL" baseline="0" dirty="0" smtClean="0">
                <a:ea typeface="ＭＳ Ｐゴシック" pitchFamily="34" charset="-128"/>
              </a:rPr>
              <a:t> </a:t>
            </a:r>
            <a:r>
              <a:rPr lang="nl-NL" baseline="0" dirty="0" err="1" smtClean="0">
                <a:ea typeface="ＭＳ Ｐゴシック" pitchFamily="34" charset="-128"/>
              </a:rPr>
              <a:t>integrate</a:t>
            </a:r>
            <a:r>
              <a:rPr lang="nl-NL" baseline="0" dirty="0" smtClean="0">
                <a:ea typeface="ＭＳ Ｐゴシック" pitchFamily="34" charset="-128"/>
              </a:rPr>
              <a:t>. Hardware, firmware </a:t>
            </a:r>
            <a:r>
              <a:rPr lang="nl-NL" baseline="0" dirty="0" err="1" smtClean="0">
                <a:ea typeface="ＭＳ Ｐゴシック" pitchFamily="34" charset="-128"/>
              </a:rPr>
              <a:t>and</a:t>
            </a:r>
            <a:r>
              <a:rPr lang="nl-NL" baseline="0" dirty="0" smtClean="0">
                <a:ea typeface="ＭＳ Ｐゴシック" pitchFamily="34" charset="-128"/>
              </a:rPr>
              <a:t> </a:t>
            </a:r>
            <a:r>
              <a:rPr lang="nl-NL" baseline="0" dirty="0" err="1" smtClean="0">
                <a:ea typeface="ＭＳ Ｐゴシック" pitchFamily="34" charset="-128"/>
              </a:rPr>
              <a:t>lower</a:t>
            </a:r>
            <a:r>
              <a:rPr lang="nl-NL" baseline="0" dirty="0" smtClean="0">
                <a:ea typeface="ＭＳ Ｐゴシック" pitchFamily="34" charset="-128"/>
              </a:rPr>
              <a:t> level software.</a:t>
            </a:r>
          </a:p>
          <a:p>
            <a:pPr eaLnBrk="1" hangingPunct="1"/>
            <a:r>
              <a:rPr lang="nl-NL" baseline="0" dirty="0" smtClean="0">
                <a:ea typeface="ＭＳ Ｐゴシック" pitchFamily="34" charset="-128"/>
              </a:rPr>
              <a:t>-</a:t>
            </a:r>
            <a:r>
              <a:rPr lang="nl-NL" baseline="0" dirty="0" err="1" smtClean="0">
                <a:ea typeface="ＭＳ Ｐゴシック" pitchFamily="34" charset="-128"/>
              </a:rPr>
              <a:t>Less</a:t>
            </a:r>
            <a:r>
              <a:rPr lang="nl-NL" baseline="0" dirty="0" smtClean="0">
                <a:ea typeface="ＭＳ Ｐゴシック" pitchFamily="34" charset="-128"/>
              </a:rPr>
              <a:t> risk in a </a:t>
            </a:r>
            <a:r>
              <a:rPr lang="nl-NL" baseline="0" dirty="0" err="1" smtClean="0">
                <a:ea typeface="ＭＳ Ｐゴシック" pitchFamily="34" charset="-128"/>
              </a:rPr>
              <a:t>projects</a:t>
            </a:r>
            <a:r>
              <a:rPr lang="nl-NL" baseline="0" dirty="0" smtClean="0">
                <a:ea typeface="ＭＳ Ｐゴシック" pitchFamily="34" charset="-128"/>
              </a:rPr>
              <a:t> </a:t>
            </a:r>
            <a:r>
              <a:rPr lang="nl-NL" baseline="0" dirty="0" err="1" smtClean="0">
                <a:ea typeface="ＭＳ Ｐゴシック" pitchFamily="34" charset="-128"/>
              </a:rPr>
              <a:t>because</a:t>
            </a:r>
            <a:r>
              <a:rPr lang="nl-NL" baseline="0" dirty="0" smtClean="0">
                <a:ea typeface="ＭＳ Ｐゴシック" pitchFamily="34" charset="-128"/>
              </a:rPr>
              <a:t> </a:t>
            </a:r>
            <a:r>
              <a:rPr lang="nl-NL" baseline="0" dirty="0" err="1" smtClean="0">
                <a:ea typeface="ＭＳ Ｐゴシック" pitchFamily="34" charset="-128"/>
              </a:rPr>
              <a:t>some</a:t>
            </a:r>
            <a:r>
              <a:rPr lang="nl-NL" baseline="0" dirty="0" smtClean="0">
                <a:ea typeface="ＭＳ Ｐゴシック" pitchFamily="34" charset="-128"/>
              </a:rPr>
              <a:t> </a:t>
            </a:r>
            <a:r>
              <a:rPr lang="nl-NL" baseline="0" dirty="0" err="1" smtClean="0">
                <a:ea typeface="ＭＳ Ｐゴシック" pitchFamily="34" charset="-128"/>
              </a:rPr>
              <a:t>risks</a:t>
            </a:r>
            <a:r>
              <a:rPr lang="nl-NL" baseline="0" dirty="0" smtClean="0">
                <a:ea typeface="ＭＳ Ｐゴシック" pitchFamily="34" charset="-128"/>
              </a:rPr>
              <a:t> are </a:t>
            </a:r>
            <a:r>
              <a:rPr lang="nl-NL" baseline="0" dirty="0" err="1" smtClean="0">
                <a:ea typeface="ＭＳ Ｐゴシック" pitchFamily="34" charset="-128"/>
              </a:rPr>
              <a:t>already</a:t>
            </a:r>
            <a:r>
              <a:rPr lang="nl-NL" baseline="0" dirty="0" smtClean="0">
                <a:ea typeface="ＭＳ Ｐゴシック" pitchFamily="34" charset="-128"/>
              </a:rPr>
              <a:t> </a:t>
            </a:r>
            <a:r>
              <a:rPr lang="nl-NL" baseline="0" dirty="0" err="1" smtClean="0">
                <a:ea typeface="ＭＳ Ｐゴシック" pitchFamily="34" charset="-128"/>
              </a:rPr>
              <a:t>mitigated</a:t>
            </a:r>
            <a:endParaRPr lang="nl-NL" baseline="0" dirty="0" smtClean="0">
              <a:ea typeface="ＭＳ Ｐゴシック" pitchFamily="34" charset="-128"/>
            </a:endParaRPr>
          </a:p>
          <a:p>
            <a:pPr eaLnBrk="1" hangingPunct="1"/>
            <a:r>
              <a:rPr lang="nl-NL" baseline="0" dirty="0" smtClean="0">
                <a:ea typeface="ＭＳ Ｐゴシック" pitchFamily="34" charset="-128"/>
              </a:rPr>
              <a:t>Talk </a:t>
            </a:r>
            <a:r>
              <a:rPr lang="nl-NL" baseline="0" dirty="0" err="1" smtClean="0">
                <a:ea typeface="ＭＳ Ｐゴシック" pitchFamily="34" charset="-128"/>
              </a:rPr>
              <a:t>divided</a:t>
            </a:r>
            <a:r>
              <a:rPr lang="nl-NL" baseline="0" dirty="0" smtClean="0">
                <a:ea typeface="ＭＳ Ｐゴシック" pitchFamily="34" charset="-128"/>
              </a:rPr>
              <a:t> in </a:t>
            </a:r>
            <a:r>
              <a:rPr lang="nl-NL" baseline="0" dirty="0" err="1" smtClean="0">
                <a:ea typeface="ＭＳ Ｐゴシック" pitchFamily="34" charset="-128"/>
              </a:rPr>
              <a:t>UniBoard</a:t>
            </a:r>
            <a:r>
              <a:rPr lang="nl-NL" baseline="0" dirty="0" smtClean="0">
                <a:ea typeface="ＭＳ Ｐゴシック" pitchFamily="34" charset="-128"/>
              </a:rPr>
              <a:t> </a:t>
            </a:r>
            <a:r>
              <a:rPr lang="nl-NL" baseline="0" dirty="0" err="1" smtClean="0">
                <a:ea typeface="ＭＳ Ｐゴシック" pitchFamily="34" charset="-128"/>
              </a:rPr>
              <a:t>and</a:t>
            </a:r>
            <a:r>
              <a:rPr lang="nl-NL" baseline="0" dirty="0" smtClean="0">
                <a:ea typeface="ＭＳ Ｐゴシック" pitchFamily="34" charset="-128"/>
              </a:rPr>
              <a:t> </a:t>
            </a:r>
            <a:r>
              <a:rPr lang="nl-NL" baseline="0" dirty="0" err="1" smtClean="0">
                <a:ea typeface="ＭＳ Ｐゴシック" pitchFamily="34" charset="-128"/>
              </a:rPr>
              <a:t>applications</a:t>
            </a:r>
            <a:endParaRPr lang="nl-NL" baseline="0" dirty="0" smtClean="0">
              <a:ea typeface="ＭＳ Ｐゴシック" pitchFamily="34" charset="-128"/>
            </a:endParaRPr>
          </a:p>
          <a:p>
            <a:pPr eaLnBrk="1" hangingPunct="1"/>
            <a:r>
              <a:rPr lang="nl-NL" baseline="0" dirty="0" err="1" smtClean="0">
                <a:ea typeface="ＭＳ Ｐゴシック" pitchFamily="34" charset="-128"/>
              </a:rPr>
              <a:t>Funding</a:t>
            </a:r>
            <a:r>
              <a:rPr lang="nl-NL" baseline="0" dirty="0" smtClean="0">
                <a:ea typeface="ＭＳ Ｐゴシック" pitchFamily="34" charset="-128"/>
              </a:rPr>
              <a:t>: RadioNet3, Lead: JIVE, </a:t>
            </a:r>
            <a:r>
              <a:rPr lang="nl-NL" baseline="0" dirty="0" err="1" smtClean="0">
                <a:ea typeface="ＭＳ Ｐゴシック" pitchFamily="34" charset="-128"/>
              </a:rPr>
              <a:t>other</a:t>
            </a:r>
            <a:r>
              <a:rPr lang="nl-NL" baseline="0" dirty="0" smtClean="0">
                <a:ea typeface="ＭＳ Ｐゴシック" pitchFamily="34" charset="-128"/>
              </a:rPr>
              <a:t> European partners </a:t>
            </a:r>
            <a:r>
              <a:rPr lang="nl-NL" baseline="0" dirty="0" err="1" smtClean="0">
                <a:ea typeface="ＭＳ Ｐゴシック" pitchFamily="34" charset="-128"/>
              </a:rPr>
              <a:t>doing</a:t>
            </a:r>
            <a:r>
              <a:rPr lang="nl-NL" baseline="0" dirty="0" smtClean="0">
                <a:ea typeface="ＭＳ Ｐゴシック" pitchFamily="34" charset="-128"/>
              </a:rPr>
              <a:t> independent </a:t>
            </a:r>
            <a:r>
              <a:rPr lang="nl-NL" baseline="0" dirty="0" err="1" smtClean="0">
                <a:ea typeface="ＭＳ Ｐゴシック" pitchFamily="34" charset="-128"/>
              </a:rPr>
              <a:t>other</a:t>
            </a:r>
            <a:r>
              <a:rPr lang="nl-NL" baseline="0" dirty="0" smtClean="0">
                <a:ea typeface="ＭＳ Ｐゴシック" pitchFamily="34" charset="-128"/>
              </a:rPr>
              <a:t> </a:t>
            </a:r>
            <a:r>
              <a:rPr lang="nl-NL" baseline="0" dirty="0" err="1" smtClean="0">
                <a:ea typeface="ＭＳ Ｐゴシック" pitchFamily="34" charset="-128"/>
              </a:rPr>
              <a:t>work</a:t>
            </a:r>
            <a:endParaRPr lang="nl-NL" baseline="0" dirty="0" smtClean="0">
              <a:ea typeface="ＭＳ Ｐゴシック" pitchFamily="34" charset="-128"/>
            </a:endParaRPr>
          </a:p>
          <a:p>
            <a:pPr eaLnBrk="1" hangingPunct="1">
              <a:buNone/>
            </a:pPr>
            <a:endParaRPr lang="nl-NL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Reduce development</a:t>
            </a:r>
            <a:r>
              <a:rPr lang="en-GB" baseline="0" dirty="0" smtClean="0"/>
              <a:t> time: </a:t>
            </a:r>
            <a:r>
              <a:rPr lang="en-GB" baseline="0" dirty="0" err="1" smtClean="0"/>
              <a:t>automatiseren</a:t>
            </a:r>
            <a:r>
              <a:rPr lang="en-GB" baseline="0" dirty="0" smtClean="0"/>
              <a:t> (code </a:t>
            </a:r>
            <a:r>
              <a:rPr lang="en-GB" baseline="0" dirty="0" err="1" smtClean="0"/>
              <a:t>generatie</a:t>
            </a:r>
            <a:r>
              <a:rPr lang="en-GB" baseline="0" dirty="0" smtClean="0"/>
              <a:t>), </a:t>
            </a:r>
            <a:r>
              <a:rPr lang="en-GB" baseline="0" dirty="0" err="1" smtClean="0"/>
              <a:t>regressie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testen</a:t>
            </a:r>
            <a:r>
              <a:rPr lang="en-GB" baseline="0" dirty="0" smtClean="0"/>
              <a:t> (</a:t>
            </a:r>
            <a:r>
              <a:rPr lang="en-GB" baseline="0" dirty="0" err="1" smtClean="0"/>
              <a:t>automatisch</a:t>
            </a:r>
            <a:r>
              <a:rPr lang="en-GB" baseline="0" dirty="0" smtClean="0"/>
              <a:t>)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94DF6B-2196-4393-AFBB-50B7D793A8EC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5182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Simplify workflow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94DF6B-2196-4393-AFBB-50B7D793A8EC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9847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nl-NL" dirty="0" smtClean="0">
                <a:latin typeface="Verdana" charset="0"/>
              </a:rPr>
              <a:t>Nice </a:t>
            </a:r>
            <a:r>
              <a:rPr lang="nl-NL" dirty="0" err="1" smtClean="0">
                <a:latin typeface="Verdana" charset="0"/>
              </a:rPr>
              <a:t>thing</a:t>
            </a:r>
            <a:r>
              <a:rPr lang="nl-NL" dirty="0" smtClean="0">
                <a:latin typeface="Verdana" charset="0"/>
              </a:rPr>
              <a:t> is </a:t>
            </a:r>
            <a:r>
              <a:rPr lang="nl-NL" dirty="0" err="1" smtClean="0">
                <a:latin typeface="Verdana" charset="0"/>
              </a:rPr>
              <a:t>that</a:t>
            </a:r>
            <a:r>
              <a:rPr lang="nl-NL" dirty="0" smtClean="0">
                <a:latin typeface="Verdana" charset="0"/>
              </a:rPr>
              <a:t> </a:t>
            </a:r>
            <a:r>
              <a:rPr lang="nl-NL" dirty="0" err="1" smtClean="0">
                <a:latin typeface="Verdana" charset="0"/>
              </a:rPr>
              <a:t>there</a:t>
            </a:r>
            <a:r>
              <a:rPr lang="nl-NL" dirty="0" smtClean="0">
                <a:latin typeface="Verdana" charset="0"/>
              </a:rPr>
              <a:t> are </a:t>
            </a:r>
            <a:r>
              <a:rPr lang="nl-NL" dirty="0" err="1" smtClean="0">
                <a:latin typeface="Verdana" charset="0"/>
              </a:rPr>
              <a:t>still</a:t>
            </a:r>
            <a:r>
              <a:rPr lang="nl-NL" dirty="0" smtClean="0">
                <a:latin typeface="Verdana" charset="0"/>
              </a:rPr>
              <a:t> </a:t>
            </a:r>
            <a:r>
              <a:rPr lang="nl-NL" dirty="0" err="1" smtClean="0">
                <a:latin typeface="Verdana" charset="0"/>
              </a:rPr>
              <a:t>ways</a:t>
            </a:r>
            <a:r>
              <a:rPr lang="nl-NL" dirty="0" smtClean="0">
                <a:latin typeface="Verdana" charset="0"/>
              </a:rPr>
              <a:t> </a:t>
            </a:r>
            <a:r>
              <a:rPr lang="nl-NL" dirty="0" err="1" smtClean="0">
                <a:latin typeface="Verdana" charset="0"/>
              </a:rPr>
              <a:t>to</a:t>
            </a:r>
            <a:r>
              <a:rPr lang="nl-NL" dirty="0" smtClean="0">
                <a:latin typeface="Verdana" charset="0"/>
              </a:rPr>
              <a:t> </a:t>
            </a:r>
            <a:r>
              <a:rPr lang="nl-NL" dirty="0" err="1" smtClean="0">
                <a:latin typeface="Verdana" charset="0"/>
              </a:rPr>
              <a:t>improve</a:t>
            </a:r>
            <a:r>
              <a:rPr lang="nl-NL" dirty="0" smtClean="0">
                <a:latin typeface="Verdana" charset="0"/>
              </a:rPr>
              <a:t> on speed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nl-NL" dirty="0" smtClean="0">
                <a:latin typeface="Verdana" charset="0"/>
              </a:rPr>
              <a:t>Toekomst: automatic</a:t>
            </a:r>
            <a:r>
              <a:rPr lang="nl-NL" baseline="0" dirty="0" smtClean="0">
                <a:latin typeface="Verdana" charset="0"/>
              </a:rPr>
              <a:t> code </a:t>
            </a:r>
            <a:r>
              <a:rPr lang="nl-NL" baseline="0" dirty="0" err="1" smtClean="0">
                <a:latin typeface="Verdana" charset="0"/>
              </a:rPr>
              <a:t>generation</a:t>
            </a:r>
            <a:r>
              <a:rPr lang="nl-NL" baseline="0" dirty="0" smtClean="0">
                <a:latin typeface="Verdana" charset="0"/>
              </a:rPr>
              <a:t>, </a:t>
            </a:r>
            <a:r>
              <a:rPr lang="nl-NL" baseline="0" dirty="0" err="1" smtClean="0">
                <a:latin typeface="Verdana" charset="0"/>
              </a:rPr>
              <a:t>regression</a:t>
            </a:r>
            <a:r>
              <a:rPr lang="nl-NL" baseline="0" dirty="0" smtClean="0">
                <a:latin typeface="Verdana" charset="0"/>
              </a:rPr>
              <a:t> </a:t>
            </a:r>
            <a:r>
              <a:rPr lang="nl-NL" baseline="0" dirty="0" err="1" smtClean="0">
                <a:latin typeface="Verdana" charset="0"/>
              </a:rPr>
              <a:t>testing</a:t>
            </a:r>
            <a:r>
              <a:rPr lang="nl-NL" baseline="0" dirty="0" smtClean="0">
                <a:latin typeface="Verdana" charset="0"/>
              </a:rPr>
              <a:t>, </a:t>
            </a:r>
            <a:r>
              <a:rPr lang="nl-NL" baseline="0" dirty="0" err="1" smtClean="0">
                <a:latin typeface="Verdana" charset="0"/>
              </a:rPr>
              <a:t>technology</a:t>
            </a:r>
            <a:r>
              <a:rPr lang="nl-NL" baseline="0" dirty="0" smtClean="0">
                <a:latin typeface="Verdana" charset="0"/>
              </a:rPr>
              <a:t> </a:t>
            </a:r>
            <a:r>
              <a:rPr lang="nl-NL" baseline="0" dirty="0" err="1" smtClean="0">
                <a:latin typeface="Verdana" charset="0"/>
              </a:rPr>
              <a:t>independence</a:t>
            </a:r>
            <a:r>
              <a:rPr lang="nl-NL" baseline="0" dirty="0" smtClean="0">
                <a:latin typeface="Verdana" charset="0"/>
              </a:rPr>
              <a:t>, </a:t>
            </a:r>
            <a:r>
              <a:rPr lang="nl-NL" baseline="0" dirty="0" err="1" smtClean="0">
                <a:latin typeface="Verdana" charset="0"/>
              </a:rPr>
              <a:t>modelling</a:t>
            </a:r>
            <a:endParaRPr lang="nl-NL" dirty="0" smtClean="0">
              <a:latin typeface="Verdana" charset="0"/>
            </a:endParaRPr>
          </a:p>
          <a:p>
            <a:r>
              <a:rPr lang="en-GB" dirty="0" smtClean="0"/>
              <a:t>-Same test case</a:t>
            </a:r>
            <a:r>
              <a:rPr lang="en-GB" baseline="0" dirty="0" smtClean="0"/>
              <a:t> for model (functional level, register level and hardware level)</a:t>
            </a:r>
          </a:p>
          <a:p>
            <a:r>
              <a:rPr lang="en-GB" baseline="0" dirty="0" smtClean="0"/>
              <a:t>-people busy with this are shown on the next slide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94DF6B-2196-4393-AFBB-50B7D793A8EC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8691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It is always hard to strike a balance between the work to improve</a:t>
            </a:r>
            <a:r>
              <a:rPr lang="en-GB" baseline="0" dirty="0" smtClean="0"/>
              <a:t> the work flow and the pressure of projects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94DF6B-2196-4393-AFBB-50B7D793A8EC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891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GB" smtClean="0">
              <a:ea typeface="ＭＳ Ｐゴシック" pitchFamily="34" charset="-128"/>
            </a:endParaRPr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fld id="{FFC16C9E-E797-441B-8AD8-0E3EC315486D}" type="slidenum">
              <a:rPr lang="en-GB" sz="900" smtClean="0">
                <a:latin typeface="Calibri" pitchFamily="34" charset="0"/>
              </a:rPr>
              <a:pPr/>
              <a:t>24</a:t>
            </a:fld>
            <a:endParaRPr lang="en-GB" sz="900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1024 stations</a:t>
            </a:r>
            <a:r>
              <a:rPr lang="en-GB" baseline="0" dirty="0" smtClean="0"/>
              <a:t> with each 256 antennas, 2 polarisations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94DF6B-2196-4393-AFBB-50B7D793A8EC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5890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Processing required 2.4 TMAC/s</a:t>
            </a:r>
          </a:p>
          <a:p>
            <a:r>
              <a:rPr lang="en-GB" dirty="0" smtClean="0"/>
              <a:t>-bandwidth is bottle neck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94DF6B-2196-4393-AFBB-50B7D793A8EC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3851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Less beams out: ring</a:t>
            </a:r>
            <a:r>
              <a:rPr lang="en-GB" baseline="0" dirty="0" smtClean="0"/>
              <a:t> structure more economic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94DF6B-2196-4393-AFBB-50B7D793A8EC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1216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Analog</a:t>
            </a:r>
            <a:r>
              <a:rPr lang="en-GB" dirty="0" smtClean="0"/>
              <a:t> does not scale as nicely as digital</a:t>
            </a:r>
          </a:p>
          <a:p>
            <a:r>
              <a:rPr lang="en-GB" dirty="0" smtClean="0"/>
              <a:t>In LOFAR 32 ADC channels for 4 digital</a:t>
            </a:r>
            <a:r>
              <a:rPr lang="en-GB" baseline="0" dirty="0" smtClean="0"/>
              <a:t> boards</a:t>
            </a:r>
          </a:p>
          <a:p>
            <a:r>
              <a:rPr lang="en-GB" baseline="0" dirty="0" smtClean="0"/>
              <a:t>APERTIF 64 ADC channels for 4 digital boards (LVDS)</a:t>
            </a:r>
          </a:p>
          <a:p>
            <a:r>
              <a:rPr lang="en-GB" baseline="0" dirty="0" smtClean="0"/>
              <a:t>UniBoard^2 192 ADC channels for 1 board (serial lines)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94DF6B-2196-4393-AFBB-50B7D793A8EC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030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Big switch</a:t>
            </a:r>
            <a:r>
              <a:rPr lang="en-GB" baseline="0" dirty="0" smtClean="0"/>
              <a:t> can be 128 small switches of each 16 ports (in LFAA)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94DF6B-2196-4393-AFBB-50B7D793A8EC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2844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nl-NL" baseline="0" dirty="0" err="1" smtClean="0">
                <a:ea typeface="ＭＳ Ｐゴシック" pitchFamily="34" charset="-128"/>
              </a:rPr>
              <a:t>Funding</a:t>
            </a:r>
            <a:r>
              <a:rPr lang="nl-NL" baseline="0" dirty="0" smtClean="0">
                <a:ea typeface="ＭＳ Ｐゴシック" pitchFamily="34" charset="-128"/>
              </a:rPr>
              <a:t>: RadioNet3, Lead: JIVE, </a:t>
            </a:r>
            <a:r>
              <a:rPr lang="nl-NL" baseline="0" dirty="0" err="1" smtClean="0">
                <a:ea typeface="ＭＳ Ｐゴシック" pitchFamily="34" charset="-128"/>
              </a:rPr>
              <a:t>other</a:t>
            </a:r>
            <a:r>
              <a:rPr lang="nl-NL" baseline="0" dirty="0" smtClean="0">
                <a:ea typeface="ＭＳ Ｐゴシック" pitchFamily="34" charset="-128"/>
              </a:rPr>
              <a:t> European partners </a:t>
            </a:r>
            <a:r>
              <a:rPr lang="nl-NL" baseline="0" dirty="0" err="1" smtClean="0">
                <a:ea typeface="ＭＳ Ｐゴシック" pitchFamily="34" charset="-128"/>
              </a:rPr>
              <a:t>doing</a:t>
            </a:r>
            <a:r>
              <a:rPr lang="nl-NL" baseline="0" dirty="0" smtClean="0">
                <a:ea typeface="ＭＳ Ｐゴシック" pitchFamily="34" charset="-128"/>
              </a:rPr>
              <a:t> independent </a:t>
            </a:r>
            <a:r>
              <a:rPr lang="nl-NL" baseline="0" dirty="0" err="1" smtClean="0">
                <a:ea typeface="ＭＳ Ｐゴシック" pitchFamily="34" charset="-128"/>
              </a:rPr>
              <a:t>other</a:t>
            </a:r>
            <a:r>
              <a:rPr lang="nl-NL" baseline="0" dirty="0" smtClean="0">
                <a:ea typeface="ＭＳ Ｐゴシック" pitchFamily="34" charset="-128"/>
              </a:rPr>
              <a:t> </a:t>
            </a:r>
            <a:r>
              <a:rPr lang="nl-NL" baseline="0" dirty="0" err="1" smtClean="0">
                <a:ea typeface="ＭＳ Ｐゴシック" pitchFamily="34" charset="-128"/>
              </a:rPr>
              <a:t>work</a:t>
            </a:r>
            <a:endParaRPr lang="nl-NL" baseline="0" dirty="0" smtClean="0">
              <a:ea typeface="ＭＳ Ｐゴシック" pitchFamily="34" charset="-128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94DF6B-2196-4393-AFBB-50B7D793A8EC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5064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10 </a:t>
            </a:r>
            <a:r>
              <a:rPr lang="en-GB" dirty="0" err="1" smtClean="0"/>
              <a:t>Gbps</a:t>
            </a:r>
            <a:r>
              <a:rPr lang="en-GB" dirty="0" smtClean="0"/>
              <a:t> connections per station (1024 stations x 10 </a:t>
            </a:r>
            <a:r>
              <a:rPr lang="en-GB" dirty="0" err="1" smtClean="0"/>
              <a:t>Gbps</a:t>
            </a:r>
            <a:r>
              <a:rPr lang="en-GB" dirty="0" smtClean="0"/>
              <a:t>), 60 </a:t>
            </a:r>
            <a:r>
              <a:rPr lang="en-GB" dirty="0" err="1" smtClean="0"/>
              <a:t>Tbps</a:t>
            </a:r>
            <a:r>
              <a:rPr lang="en-GB" dirty="0" smtClean="0"/>
              <a:t> coming out of the </a:t>
            </a:r>
            <a:r>
              <a:rPr lang="en-GB" dirty="0" err="1" smtClean="0"/>
              <a:t>correlator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94DF6B-2196-4393-AFBB-50B7D793A8EC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1205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In total 64 boards required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94DF6B-2196-4393-AFBB-50B7D793A8EC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1865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From the outside it does</a:t>
            </a:r>
            <a:r>
              <a:rPr lang="en-GB" baseline="0" dirty="0" smtClean="0"/>
              <a:t> not always look what is inside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94DF6B-2196-4393-AFBB-50B7D793A8EC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6136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 err="1" smtClean="0"/>
              <a:t>UniBoard</a:t>
            </a:r>
            <a:r>
              <a:rPr lang="nl-NL" baseline="0" dirty="0" smtClean="0"/>
              <a:t> targets systems </a:t>
            </a:r>
            <a:r>
              <a:rPr lang="nl-NL" baseline="0" dirty="0" err="1" smtClean="0"/>
              <a:t>with</a:t>
            </a:r>
            <a:r>
              <a:rPr lang="nl-NL" baseline="0" dirty="0" smtClean="0"/>
              <a:t> </a:t>
            </a:r>
            <a:r>
              <a:rPr lang="nl-NL" baseline="0" dirty="0" err="1" smtClean="0"/>
              <a:t>massive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amounts</a:t>
            </a:r>
            <a:r>
              <a:rPr lang="nl-NL" baseline="0" dirty="0" smtClean="0"/>
              <a:t> of data </a:t>
            </a:r>
            <a:r>
              <a:rPr lang="nl-NL" baseline="0" dirty="0" err="1" smtClean="0"/>
              <a:t>and</a:t>
            </a:r>
            <a:r>
              <a:rPr lang="nl-NL" baseline="0" dirty="0" smtClean="0"/>
              <a:t> </a:t>
            </a:r>
            <a:r>
              <a:rPr lang="nl-NL" baseline="0" dirty="0" err="1" smtClean="0"/>
              <a:t>simple</a:t>
            </a:r>
            <a:r>
              <a:rPr lang="nl-NL" baseline="0" dirty="0" smtClean="0"/>
              <a:t> processing </a:t>
            </a:r>
            <a:r>
              <a:rPr lang="nl-NL" baseline="0" dirty="0" err="1" smtClean="0"/>
              <a:t>algorithms</a:t>
            </a:r>
            <a:endParaRPr lang="nl-NL" dirty="0" smtClean="0"/>
          </a:p>
          <a:p>
            <a:r>
              <a:rPr lang="nl-NL" dirty="0" smtClean="0"/>
              <a:t>Data </a:t>
            </a:r>
            <a:r>
              <a:rPr lang="nl-NL" dirty="0" err="1" smtClean="0"/>
              <a:t>coming</a:t>
            </a:r>
            <a:r>
              <a:rPr lang="nl-NL" dirty="0" smtClean="0"/>
              <a:t> on the</a:t>
            </a:r>
            <a:r>
              <a:rPr lang="nl-NL" baseline="0" dirty="0" smtClean="0"/>
              <a:t> back, </a:t>
            </a:r>
            <a:r>
              <a:rPr lang="nl-NL" dirty="0" err="1" smtClean="0"/>
              <a:t>Interconnections</a:t>
            </a:r>
            <a:r>
              <a:rPr lang="nl-NL" dirty="0" smtClean="0"/>
              <a:t> </a:t>
            </a:r>
            <a:r>
              <a:rPr lang="nl-NL" dirty="0" err="1" smtClean="0"/>
              <a:t>between</a:t>
            </a:r>
            <a:r>
              <a:rPr lang="nl-NL" baseline="0" dirty="0" smtClean="0"/>
              <a:t> the </a:t>
            </a:r>
            <a:r>
              <a:rPr lang="nl-NL" baseline="0" dirty="0" err="1" smtClean="0"/>
              <a:t>FPGA’s</a:t>
            </a:r>
            <a:r>
              <a:rPr lang="nl-NL" baseline="0" dirty="0" smtClean="0"/>
              <a:t> data out on the front. Interface </a:t>
            </a:r>
            <a:r>
              <a:rPr lang="nl-NL" baseline="0" dirty="0" err="1" smtClean="0"/>
              <a:t>between</a:t>
            </a:r>
            <a:r>
              <a:rPr lang="nl-NL" baseline="0" dirty="0" smtClean="0"/>
              <a:t> FPGA running at 5Gbps </a:t>
            </a:r>
            <a:r>
              <a:rPr lang="nl-NL" baseline="0" dirty="0" err="1" smtClean="0"/>
              <a:t>with</a:t>
            </a:r>
            <a:r>
              <a:rPr lang="nl-NL" baseline="0" dirty="0" smtClean="0"/>
              <a:t> </a:t>
            </a:r>
            <a:r>
              <a:rPr lang="nl-NL" baseline="0" dirty="0" err="1" smtClean="0"/>
              <a:t>an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total</a:t>
            </a:r>
            <a:r>
              <a:rPr lang="nl-NL" baseline="0" dirty="0" smtClean="0"/>
              <a:t> of 60 </a:t>
            </a:r>
            <a:r>
              <a:rPr lang="nl-NL" baseline="0" dirty="0" err="1" smtClean="0"/>
              <a:t>Gbps</a:t>
            </a:r>
            <a:endParaRPr lang="nl-NL" baseline="0" dirty="0" smtClean="0"/>
          </a:p>
          <a:p>
            <a:r>
              <a:rPr lang="nl-NL" baseline="0" dirty="0" err="1" smtClean="0"/>
              <a:t>Explain</a:t>
            </a:r>
            <a:r>
              <a:rPr lang="nl-NL" baseline="0" dirty="0" smtClean="0"/>
              <a:t> </a:t>
            </a:r>
            <a:r>
              <a:rPr lang="nl-NL" baseline="0" dirty="0" err="1" smtClean="0"/>
              <a:t>philosophy</a:t>
            </a:r>
            <a:r>
              <a:rPr lang="nl-NL" baseline="0" dirty="0" smtClean="0"/>
              <a:t>: operations per </a:t>
            </a:r>
            <a:r>
              <a:rPr lang="nl-NL" baseline="0" dirty="0" err="1" smtClean="0"/>
              <a:t>antenna</a:t>
            </a:r>
            <a:r>
              <a:rPr lang="nl-NL" baseline="0" dirty="0" smtClean="0"/>
              <a:t>, </a:t>
            </a:r>
            <a:r>
              <a:rPr lang="nl-NL" baseline="0" dirty="0" err="1" smtClean="0"/>
              <a:t>operation</a:t>
            </a:r>
            <a:r>
              <a:rPr lang="nl-NL" baseline="0" dirty="0" smtClean="0"/>
              <a:t> per piece of </a:t>
            </a:r>
            <a:r>
              <a:rPr lang="nl-NL" baseline="0" dirty="0" err="1" smtClean="0"/>
              <a:t>bandwidth</a:t>
            </a:r>
            <a:endParaRPr lang="nl-NL" baseline="0" dirty="0" smtClean="0"/>
          </a:p>
          <a:p>
            <a:r>
              <a:rPr lang="nl-NL" baseline="0" dirty="0" err="1" smtClean="0"/>
              <a:t>Why</a:t>
            </a:r>
            <a:r>
              <a:rPr lang="nl-NL" baseline="0" dirty="0" smtClean="0"/>
              <a:t> 8 on a board: </a:t>
            </a:r>
            <a:r>
              <a:rPr lang="nl-NL" baseline="0" dirty="0" err="1" smtClean="0"/>
              <a:t>minimize</a:t>
            </a:r>
            <a:r>
              <a:rPr lang="nl-NL" baseline="0" dirty="0" smtClean="0"/>
              <a:t> data transport (data </a:t>
            </a:r>
            <a:r>
              <a:rPr lang="nl-NL" baseline="0" dirty="0" err="1" smtClean="0"/>
              <a:t>which</a:t>
            </a:r>
            <a:r>
              <a:rPr lang="nl-NL" baseline="0" dirty="0" smtClean="0"/>
              <a:t> </a:t>
            </a:r>
            <a:r>
              <a:rPr lang="nl-NL" baseline="0" dirty="0" err="1" smtClean="0"/>
              <a:t>can</a:t>
            </a:r>
            <a:r>
              <a:rPr lang="nl-NL" baseline="0" dirty="0" smtClean="0"/>
              <a:t> </a:t>
            </a:r>
            <a:r>
              <a:rPr lang="nl-NL" baseline="0" dirty="0" err="1" smtClean="0"/>
              <a:t>remain</a:t>
            </a:r>
            <a:r>
              <a:rPr lang="nl-NL" baseline="0" dirty="0" smtClean="0"/>
              <a:t> on chip, keep on chip, board, </a:t>
            </a:r>
            <a:r>
              <a:rPr lang="nl-NL" baseline="0" dirty="0" err="1" smtClean="0"/>
              <a:t>subrack</a:t>
            </a:r>
            <a:r>
              <a:rPr lang="nl-NL" baseline="0" dirty="0" smtClean="0"/>
              <a:t>)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A5CA41-26C3-440B-BDE6-FAFFA7437668}" type="slidenum">
              <a:rPr lang="en-GB" smtClean="0"/>
              <a:pPr/>
              <a:t>3</a:t>
            </a:fld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4 FPGAs: for</a:t>
            </a:r>
            <a:r>
              <a:rPr lang="en-GB" baseline="0" dirty="0" smtClean="0"/>
              <a:t> density and bf and </a:t>
            </a:r>
            <a:r>
              <a:rPr lang="en-GB" baseline="0" dirty="0" err="1" smtClean="0"/>
              <a:t>corr</a:t>
            </a:r>
            <a:r>
              <a:rPr lang="en-GB" baseline="0" dirty="0" smtClean="0"/>
              <a:t> don’t scale the same as </a:t>
            </a:r>
            <a:r>
              <a:rPr lang="en-GB" baseline="0" dirty="0" err="1" smtClean="0"/>
              <a:t>filterbanks</a:t>
            </a:r>
            <a:endParaRPr lang="en-GB" baseline="0" dirty="0" smtClean="0"/>
          </a:p>
          <a:p>
            <a:r>
              <a:rPr lang="en-GB" baseline="0" dirty="0" smtClean="0"/>
              <a:t>-10AX0115U4F45 (engineering sample)</a:t>
            </a:r>
          </a:p>
          <a:p>
            <a:r>
              <a:rPr lang="en-GB" baseline="0" dirty="0" smtClean="0"/>
              <a:t>24 transceivers on front, 48 on back, 12 to connect up, 12 connect down</a:t>
            </a:r>
          </a:p>
          <a:p>
            <a:r>
              <a:rPr lang="en-GB" baseline="0" dirty="0" smtClean="0"/>
              <a:t>-main aim is to go for Stratix10 which is the next technology step, pin compatible</a:t>
            </a:r>
          </a:p>
          <a:p>
            <a:pPr>
              <a:buNone/>
            </a:pPr>
            <a:r>
              <a:rPr lang="en-GB" dirty="0" smtClean="0"/>
              <a:t>-we</a:t>
            </a:r>
            <a:r>
              <a:rPr lang="en-GB" baseline="0" dirty="0" smtClean="0"/>
              <a:t> are at front of technology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94DF6B-2196-4393-AFBB-50B7D793A8EC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2357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Complex door </a:t>
            </a:r>
            <a:r>
              <a:rPr lang="en-GB" dirty="0" err="1" smtClean="0"/>
              <a:t>vele</a:t>
            </a:r>
            <a:r>
              <a:rPr lang="en-GB" dirty="0" smtClean="0"/>
              <a:t> transceivers, Arria10 </a:t>
            </a:r>
            <a:r>
              <a:rPr lang="en-GB" dirty="0" err="1" smtClean="0"/>
              <a:t>eisen</a:t>
            </a:r>
            <a:r>
              <a:rPr lang="en-GB" dirty="0" smtClean="0"/>
              <a:t> </a:t>
            </a:r>
            <a:r>
              <a:rPr lang="en-GB" dirty="0" err="1" smtClean="0"/>
              <a:t>veranderen</a:t>
            </a:r>
            <a:r>
              <a:rPr lang="en-GB" dirty="0" smtClean="0"/>
              <a:t> steeds (engineering sample)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94DF6B-2196-4393-AFBB-50B7D793A8EC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3697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dirty="0" smtClean="0">
                <a:ea typeface="ＭＳ Ｐゴシック" pitchFamily="34" charset="-128"/>
              </a:rPr>
              <a:t>Thorough Signal Integrity simulations are done and the board is simulated for 14 G currently. Works also at 25 G but the eye is than smaller. </a:t>
            </a:r>
          </a:p>
          <a:p>
            <a:r>
              <a:rPr lang="en-GB" dirty="0" smtClean="0">
                <a:ea typeface="ＭＳ Ｐゴシック" pitchFamily="34" charset="-128"/>
              </a:rPr>
              <a:t>-Without FPGA corrections</a:t>
            </a:r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fld id="{3A771E3E-4CAA-4668-8A3F-C82CF988B797}" type="slidenum">
              <a:rPr lang="en-US" sz="900" smtClean="0"/>
              <a:pPr/>
              <a:t>12</a:t>
            </a:fld>
            <a:endParaRPr lang="en-US" sz="90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Time flies</a:t>
            </a:r>
          </a:p>
          <a:p>
            <a:r>
              <a:rPr lang="en-GB" dirty="0" err="1" smtClean="0"/>
              <a:t>Waar</a:t>
            </a:r>
            <a:r>
              <a:rPr lang="en-GB" dirty="0" smtClean="0"/>
              <a:t> zit de </a:t>
            </a:r>
            <a:r>
              <a:rPr lang="en-GB" dirty="0" err="1" smtClean="0"/>
              <a:t>tijd</a:t>
            </a:r>
            <a:r>
              <a:rPr lang="en-GB" dirty="0" smtClean="0"/>
              <a:t> in: interfaces, data </a:t>
            </a:r>
            <a:r>
              <a:rPr lang="en-GB" dirty="0" err="1" smtClean="0"/>
              <a:t>distributie</a:t>
            </a:r>
            <a:r>
              <a:rPr lang="en-GB" dirty="0" smtClean="0"/>
              <a:t> (op </a:t>
            </a:r>
            <a:r>
              <a:rPr lang="en-GB" dirty="0" err="1" smtClean="0"/>
              <a:t>juiste</a:t>
            </a:r>
            <a:r>
              <a:rPr lang="en-GB" dirty="0" smtClean="0"/>
              <a:t> </a:t>
            </a:r>
            <a:r>
              <a:rPr lang="en-GB" dirty="0" err="1" smtClean="0"/>
              <a:t>plek</a:t>
            </a:r>
            <a:r>
              <a:rPr lang="en-GB" dirty="0" smtClean="0"/>
              <a:t>,</a:t>
            </a:r>
            <a:r>
              <a:rPr lang="en-GB" baseline="0" dirty="0" smtClean="0"/>
              <a:t> op </a:t>
            </a:r>
            <a:r>
              <a:rPr lang="en-GB" baseline="0" dirty="0" err="1" smtClean="0"/>
              <a:t>juiste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tijd</a:t>
            </a:r>
            <a:r>
              <a:rPr lang="en-GB" baseline="0" dirty="0" smtClean="0"/>
              <a:t>) en control</a:t>
            </a:r>
          </a:p>
          <a:p>
            <a:pPr>
              <a:buNone/>
            </a:pPr>
            <a:r>
              <a:rPr lang="en-GB" baseline="0" dirty="0" smtClean="0"/>
              <a:t>-Why does it take so long.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94DF6B-2196-4393-AFBB-50B7D793A8EC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5784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Metafoor</a:t>
            </a:r>
            <a:r>
              <a:rPr lang="en-GB" dirty="0" smtClean="0"/>
              <a:t>:</a:t>
            </a:r>
            <a:r>
              <a:rPr lang="en-GB" baseline="0" dirty="0" smtClean="0"/>
              <a:t> </a:t>
            </a:r>
          </a:p>
          <a:p>
            <a:r>
              <a:rPr lang="nl-NL" dirty="0" smtClean="0"/>
              <a:t>Nederlandse spoorwegnet is het drukst bereden spoor van de EU</a:t>
            </a:r>
            <a:r>
              <a:rPr lang="nl-NL" baseline="0" dirty="0" smtClean="0"/>
              <a:t> en na Zwitserland en Japan </a:t>
            </a:r>
            <a:r>
              <a:rPr lang="nl-NL" dirty="0" smtClean="0"/>
              <a:t>het drukste spoorwegnet ter wereld</a:t>
            </a:r>
          </a:p>
          <a:p>
            <a:r>
              <a:rPr lang="nl-NL" dirty="0" smtClean="0"/>
              <a:t>-in</a:t>
            </a:r>
            <a:r>
              <a:rPr lang="nl-NL" baseline="0" dirty="0" smtClean="0"/>
              <a:t> firmware minder </a:t>
            </a:r>
            <a:r>
              <a:rPr lang="nl-NL" baseline="0" dirty="0" err="1" smtClean="0"/>
              <a:t>crossings</a:t>
            </a:r>
            <a:r>
              <a:rPr lang="nl-NL" baseline="0" dirty="0" smtClean="0"/>
              <a:t> en geen </a:t>
            </a:r>
            <a:r>
              <a:rPr lang="nl-NL" baseline="0" dirty="0" err="1" smtClean="0"/>
              <a:t>stops</a:t>
            </a:r>
            <a:r>
              <a:rPr lang="nl-NL" baseline="0" dirty="0" smtClean="0"/>
              <a:t>, maar de treinen (pakketten) zitten tegen elkaar aan waardoor het ook complex is en je wilt vermijden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94DF6B-2196-4393-AFBB-50B7D793A8EC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2544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>
                <a:solidFill>
                  <a:schemeClr val="tx1"/>
                </a:solidFill>
                <a:latin typeface="Verdana" charset="0"/>
                <a:ea typeface="MS PGothic" pitchFamily="34" charset="-128"/>
              </a:defRPr>
            </a:lvl1pPr>
            <a:lvl2pPr marL="35014775" indent="-34592734" eaLnBrk="0" hangingPunct="0">
              <a:defRPr sz="2200">
                <a:solidFill>
                  <a:schemeClr val="tx1"/>
                </a:solidFill>
                <a:latin typeface="Verdana" charset="0"/>
                <a:ea typeface="MS PGothic" pitchFamily="34" charset="-128"/>
              </a:defRPr>
            </a:lvl2pPr>
            <a:lvl3pPr eaLnBrk="0" hangingPunct="0">
              <a:defRPr sz="2200">
                <a:solidFill>
                  <a:schemeClr val="tx1"/>
                </a:solidFill>
                <a:latin typeface="Verdana" charset="0"/>
                <a:ea typeface="MS PGothic" pitchFamily="34" charset="-128"/>
              </a:defRPr>
            </a:lvl3pPr>
            <a:lvl4pPr eaLnBrk="0" hangingPunct="0">
              <a:defRPr sz="2200">
                <a:solidFill>
                  <a:schemeClr val="tx1"/>
                </a:solidFill>
                <a:latin typeface="Verdana" charset="0"/>
                <a:ea typeface="MS PGothic" pitchFamily="34" charset="-128"/>
              </a:defRPr>
            </a:lvl4pPr>
            <a:lvl5pPr eaLnBrk="0" hangingPunct="0">
              <a:defRPr sz="2200">
                <a:solidFill>
                  <a:schemeClr val="tx1"/>
                </a:solidFill>
                <a:latin typeface="Verdana" charset="0"/>
                <a:ea typeface="MS PGothic" pitchFamily="34" charset="-128"/>
              </a:defRPr>
            </a:lvl5pPr>
            <a:lvl6pPr marL="42204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charset="0"/>
                <a:ea typeface="MS PGothic" pitchFamily="34" charset="-128"/>
              </a:defRPr>
            </a:lvl6pPr>
            <a:lvl7pPr marL="84408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charset="0"/>
                <a:ea typeface="MS PGothic" pitchFamily="34" charset="-128"/>
              </a:defRPr>
            </a:lvl7pPr>
            <a:lvl8pPr marL="1266124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charset="0"/>
                <a:ea typeface="MS PGothic" pitchFamily="34" charset="-128"/>
              </a:defRPr>
            </a:lvl8pPr>
            <a:lvl9pPr marL="168816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charset="0"/>
                <a:ea typeface="MS PGothic" pitchFamily="34" charset="-128"/>
              </a:defRPr>
            </a:lvl9pPr>
          </a:lstStyle>
          <a:p>
            <a:fld id="{83E1D10F-152D-4B82-B707-FB2D6C840066}" type="slidenum">
              <a:rPr lang="en-US" sz="900">
                <a:solidFill>
                  <a:srgbClr val="000000"/>
                </a:solidFill>
                <a:cs typeface="Arial" charset="0"/>
              </a:rPr>
              <a:pPr/>
              <a:t>18</a:t>
            </a:fld>
            <a:endParaRPr lang="en-US" sz="9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nl-NL" dirty="0" smtClean="0">
                <a:latin typeface="Verdana" charset="0"/>
              </a:rPr>
              <a:t>-</a:t>
            </a:r>
            <a:r>
              <a:rPr lang="nl-NL" dirty="0" err="1" smtClean="0">
                <a:latin typeface="Verdana" charset="0"/>
              </a:rPr>
              <a:t>One</a:t>
            </a:r>
            <a:r>
              <a:rPr lang="nl-NL" baseline="0" dirty="0" smtClean="0">
                <a:latin typeface="Verdana" charset="0"/>
              </a:rPr>
              <a:t> of the </a:t>
            </a:r>
            <a:r>
              <a:rPr lang="nl-NL" baseline="0" dirty="0" err="1" smtClean="0">
                <a:latin typeface="Verdana" charset="0"/>
              </a:rPr>
              <a:t>ways</a:t>
            </a:r>
            <a:r>
              <a:rPr lang="nl-NL" baseline="0" dirty="0" smtClean="0">
                <a:latin typeface="Verdana" charset="0"/>
              </a:rPr>
              <a:t> </a:t>
            </a:r>
            <a:r>
              <a:rPr lang="nl-NL" baseline="0" dirty="0" err="1" smtClean="0">
                <a:latin typeface="Verdana" charset="0"/>
              </a:rPr>
              <a:t>to</a:t>
            </a:r>
            <a:r>
              <a:rPr lang="nl-NL" baseline="0" dirty="0" smtClean="0">
                <a:latin typeface="Verdana" charset="0"/>
              </a:rPr>
              <a:t> </a:t>
            </a:r>
            <a:r>
              <a:rPr lang="nl-NL" baseline="0" dirty="0" err="1" smtClean="0">
                <a:latin typeface="Verdana" charset="0"/>
              </a:rPr>
              <a:t>decrease</a:t>
            </a:r>
            <a:r>
              <a:rPr lang="nl-NL" baseline="0" dirty="0" smtClean="0">
                <a:latin typeface="Verdana" charset="0"/>
              </a:rPr>
              <a:t> </a:t>
            </a:r>
            <a:r>
              <a:rPr lang="nl-NL" baseline="0" dirty="0" err="1" smtClean="0">
                <a:latin typeface="Verdana" charset="0"/>
              </a:rPr>
              <a:t>development</a:t>
            </a:r>
            <a:r>
              <a:rPr lang="nl-NL" baseline="0" dirty="0" smtClean="0">
                <a:latin typeface="Verdana" charset="0"/>
              </a:rPr>
              <a:t> time </a:t>
            </a:r>
            <a:r>
              <a:rPr lang="nl-NL" baseline="0" dirty="0" err="1" smtClean="0">
                <a:latin typeface="Verdana" charset="0"/>
              </a:rPr>
              <a:t>and</a:t>
            </a:r>
            <a:r>
              <a:rPr lang="nl-NL" baseline="0" dirty="0" smtClean="0">
                <a:latin typeface="Verdana" charset="0"/>
              </a:rPr>
              <a:t> </a:t>
            </a:r>
            <a:r>
              <a:rPr lang="nl-NL" baseline="0" dirty="0" err="1" smtClean="0">
                <a:latin typeface="Verdana" charset="0"/>
              </a:rPr>
              <a:t>done</a:t>
            </a:r>
            <a:r>
              <a:rPr lang="nl-NL" baseline="0" dirty="0" smtClean="0">
                <a:latin typeface="Verdana" charset="0"/>
              </a:rPr>
              <a:t> </a:t>
            </a:r>
            <a:r>
              <a:rPr lang="nl-NL" baseline="0" dirty="0" err="1" smtClean="0">
                <a:latin typeface="Verdana" charset="0"/>
              </a:rPr>
              <a:t>already</a:t>
            </a:r>
            <a:r>
              <a:rPr lang="nl-NL" baseline="0" dirty="0" smtClean="0">
                <a:latin typeface="Verdana" charset="0"/>
              </a:rPr>
              <a:t> </a:t>
            </a:r>
            <a:r>
              <a:rPr lang="nl-NL" baseline="0" dirty="0" err="1" smtClean="0">
                <a:latin typeface="Verdana" charset="0"/>
              </a:rPr>
              <a:t>for</a:t>
            </a:r>
            <a:r>
              <a:rPr lang="nl-NL" baseline="0" dirty="0" smtClean="0">
                <a:latin typeface="Verdana" charset="0"/>
              </a:rPr>
              <a:t> </a:t>
            </a:r>
            <a:r>
              <a:rPr lang="nl-NL" baseline="0" dirty="0" err="1" smtClean="0">
                <a:latin typeface="Verdana" charset="0"/>
              </a:rPr>
              <a:t>UniBoard</a:t>
            </a:r>
            <a:r>
              <a:rPr lang="nl-NL" baseline="0" dirty="0" smtClean="0">
                <a:latin typeface="Verdana" charset="0"/>
              </a:rPr>
              <a:t> is </a:t>
            </a:r>
            <a:r>
              <a:rPr lang="nl-NL" baseline="0" dirty="0" err="1" smtClean="0">
                <a:latin typeface="Verdana" charset="0"/>
              </a:rPr>
              <a:t>defining</a:t>
            </a:r>
            <a:r>
              <a:rPr lang="nl-NL" baseline="0" dirty="0" smtClean="0">
                <a:latin typeface="Verdana" charset="0"/>
              </a:rPr>
              <a:t> modules </a:t>
            </a:r>
            <a:r>
              <a:rPr lang="nl-NL" baseline="0" dirty="0" err="1" smtClean="0">
                <a:latin typeface="Verdana" charset="0"/>
              </a:rPr>
              <a:t>with</a:t>
            </a:r>
            <a:r>
              <a:rPr lang="nl-NL" baseline="0" dirty="0" smtClean="0">
                <a:latin typeface="Verdana" charset="0"/>
              </a:rPr>
              <a:t> standard interfaces. </a:t>
            </a:r>
          </a:p>
          <a:p>
            <a:pPr eaLnBrk="1" hangingPunct="1"/>
            <a:r>
              <a:rPr lang="nl-NL" baseline="0" dirty="0" smtClean="0">
                <a:latin typeface="Verdana" charset="0"/>
              </a:rPr>
              <a:t>-</a:t>
            </a:r>
            <a:r>
              <a:rPr lang="nl-NL" baseline="0" dirty="0" err="1" smtClean="0">
                <a:latin typeface="Verdana" charset="0"/>
              </a:rPr>
              <a:t>By</a:t>
            </a:r>
            <a:r>
              <a:rPr lang="nl-NL" baseline="0" dirty="0" smtClean="0">
                <a:latin typeface="Verdana" charset="0"/>
              </a:rPr>
              <a:t> </a:t>
            </a:r>
            <a:r>
              <a:rPr lang="nl-NL" baseline="0" dirty="0" err="1" smtClean="0">
                <a:latin typeface="Verdana" charset="0"/>
              </a:rPr>
              <a:t>using</a:t>
            </a:r>
            <a:r>
              <a:rPr lang="nl-NL" baseline="0" dirty="0" smtClean="0">
                <a:latin typeface="Verdana" charset="0"/>
              </a:rPr>
              <a:t> a board support package </a:t>
            </a:r>
            <a:r>
              <a:rPr lang="nl-NL" baseline="0" dirty="0" err="1" smtClean="0">
                <a:latin typeface="Verdana" charset="0"/>
              </a:rPr>
              <a:t>you</a:t>
            </a:r>
            <a:r>
              <a:rPr lang="nl-NL" baseline="0" dirty="0" smtClean="0">
                <a:latin typeface="Verdana" charset="0"/>
              </a:rPr>
              <a:t> </a:t>
            </a:r>
            <a:r>
              <a:rPr lang="nl-NL" baseline="0" dirty="0" err="1" smtClean="0">
                <a:latin typeface="Verdana" charset="0"/>
              </a:rPr>
              <a:t>can</a:t>
            </a:r>
            <a:r>
              <a:rPr lang="nl-NL" baseline="0" dirty="0" smtClean="0">
                <a:latin typeface="Verdana" charset="0"/>
              </a:rPr>
              <a:t> </a:t>
            </a:r>
            <a:r>
              <a:rPr lang="nl-NL" baseline="0" dirty="0" err="1" smtClean="0">
                <a:latin typeface="Verdana" charset="0"/>
              </a:rPr>
              <a:t>use</a:t>
            </a:r>
            <a:r>
              <a:rPr lang="nl-NL" baseline="0" dirty="0" smtClean="0">
                <a:latin typeface="Verdana" charset="0"/>
              </a:rPr>
              <a:t> </a:t>
            </a:r>
            <a:r>
              <a:rPr lang="nl-NL" baseline="0" dirty="0" err="1" smtClean="0">
                <a:latin typeface="Verdana" charset="0"/>
              </a:rPr>
              <a:t>same</a:t>
            </a:r>
            <a:r>
              <a:rPr lang="nl-NL" baseline="0" dirty="0" smtClean="0">
                <a:latin typeface="Verdana" charset="0"/>
              </a:rPr>
              <a:t> </a:t>
            </a:r>
            <a:r>
              <a:rPr lang="nl-NL" baseline="0" dirty="0" err="1" smtClean="0">
                <a:latin typeface="Verdana" charset="0"/>
              </a:rPr>
              <a:t>functions</a:t>
            </a:r>
            <a:r>
              <a:rPr lang="nl-NL" baseline="0" dirty="0" smtClean="0">
                <a:latin typeface="Verdana" charset="0"/>
              </a:rPr>
              <a:t> in </a:t>
            </a:r>
            <a:r>
              <a:rPr lang="nl-NL" baseline="0" dirty="0" err="1" smtClean="0">
                <a:latin typeface="Verdana" charset="0"/>
              </a:rPr>
              <a:t>another</a:t>
            </a:r>
            <a:r>
              <a:rPr lang="nl-NL" baseline="0" dirty="0" smtClean="0">
                <a:latin typeface="Verdana" charset="0"/>
              </a:rPr>
              <a:t> </a:t>
            </a:r>
            <a:r>
              <a:rPr lang="nl-NL" baseline="0" dirty="0" err="1" smtClean="0">
                <a:latin typeface="Verdana" charset="0"/>
              </a:rPr>
              <a:t>technology</a:t>
            </a:r>
            <a:endParaRPr lang="nl-NL" baseline="0" dirty="0" smtClean="0">
              <a:latin typeface="Verdana" charset="0"/>
            </a:endParaRPr>
          </a:p>
          <a:p>
            <a:pPr eaLnBrk="1" hangingPunct="1"/>
            <a:r>
              <a:rPr lang="nl-NL" baseline="0" dirty="0" smtClean="0">
                <a:latin typeface="Verdana" charset="0"/>
              </a:rPr>
              <a:t>-but we are </a:t>
            </a:r>
            <a:r>
              <a:rPr lang="nl-NL" baseline="0" dirty="0" err="1" smtClean="0">
                <a:latin typeface="Verdana" charset="0"/>
              </a:rPr>
              <a:t>still</a:t>
            </a:r>
            <a:r>
              <a:rPr lang="nl-NL" baseline="0" dirty="0" smtClean="0">
                <a:latin typeface="Verdana" charset="0"/>
              </a:rPr>
              <a:t> </a:t>
            </a:r>
            <a:r>
              <a:rPr lang="nl-NL" baseline="0" dirty="0" err="1" smtClean="0">
                <a:latin typeface="Verdana" charset="0"/>
              </a:rPr>
              <a:t>not</a:t>
            </a:r>
            <a:r>
              <a:rPr lang="nl-NL" baseline="0" dirty="0" smtClean="0">
                <a:latin typeface="Verdana" charset="0"/>
              </a:rPr>
              <a:t> </a:t>
            </a:r>
            <a:r>
              <a:rPr lang="nl-NL" baseline="0" dirty="0" err="1" smtClean="0">
                <a:latin typeface="Verdana" charset="0"/>
              </a:rPr>
              <a:t>there</a:t>
            </a:r>
            <a:endParaRPr lang="nl-NL" dirty="0" smtClean="0">
              <a:latin typeface="Verdana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5"/>
          <p:cNvSpPr>
            <a:spLocks noChangeArrowheads="1"/>
          </p:cNvSpPr>
          <p:nvPr/>
        </p:nvSpPr>
        <p:spPr bwMode="auto">
          <a:xfrm>
            <a:off x="1435100" y="169863"/>
            <a:ext cx="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nl-NL"/>
          </a:p>
        </p:txBody>
      </p:sp>
      <p:pic>
        <p:nvPicPr>
          <p:cNvPr id="5" name="Picture 27" descr="ASTRON_Achtergrond_03_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40825" cy="213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2"/>
          <p:cNvSpPr>
            <a:spLocks noChangeArrowheads="1"/>
          </p:cNvSpPr>
          <p:nvPr/>
        </p:nvSpPr>
        <p:spPr bwMode="auto">
          <a:xfrm>
            <a:off x="5756275" y="1247775"/>
            <a:ext cx="2828925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r"/>
            <a:r>
              <a:rPr lang="en-US" sz="1200"/>
              <a:t>Netherlands Institute for Radio Astronomy</a:t>
            </a:r>
          </a:p>
        </p:txBody>
      </p:sp>
      <p:sp>
        <p:nvSpPr>
          <p:cNvPr id="225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27038" y="2286000"/>
            <a:ext cx="7466012" cy="1905000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27038" y="4876800"/>
            <a:ext cx="7466012" cy="1143000"/>
          </a:xfrm>
        </p:spPr>
        <p:txBody>
          <a:bodyPr rIns="180000"/>
          <a:lstStyle>
            <a:lvl1pPr marL="0" indent="0">
              <a:lnSpc>
                <a:spcPct val="100000"/>
              </a:lnSpc>
              <a:spcAft>
                <a:spcPct val="0"/>
              </a:spcAft>
              <a:buFont typeface="Wingdings" pitchFamily="2" charset="2"/>
              <a:buNone/>
              <a:tabLst>
                <a:tab pos="476250" algn="l"/>
              </a:tabLst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 rot="16200000">
            <a:off x="8461375" y="5178425"/>
            <a:ext cx="1136650" cy="381000"/>
          </a:xfr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A86C04-91DC-4ADC-8BFB-2254925F4BCE}" type="slidenum">
              <a:rPr lang="en-US"/>
              <a:pPr>
                <a:defRPr/>
              </a:pPr>
              <a:t>‹#›</a:t>
            </a:fld>
            <a:endParaRPr lang="en-US">
              <a:latin typeface="Arial" charset="0"/>
            </a:endParaRPr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12"/>
          </p:nvPr>
        </p:nvSpPr>
        <p:spPr>
          <a:xfrm>
            <a:off x="427038" y="6477000"/>
            <a:ext cx="6604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 ASTRON is part of the Netherlands Organisation for Scientific Research (NWO)</a:t>
            </a:r>
          </a:p>
        </p:txBody>
      </p:sp>
    </p:spTree>
    <p:extLst>
      <p:ext uri="{BB962C8B-B14F-4D97-AF65-F5344CB8AC3E}">
        <p14:creationId xmlns:p14="http://schemas.microsoft.com/office/powerpoint/2010/main" val="24570009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7C2EB4-82A7-4FE5-84E7-878338AA56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738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2088" y="228600"/>
            <a:ext cx="2036762" cy="60610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7038" y="228600"/>
            <a:ext cx="5962650" cy="60610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96CC8C-C235-48A7-AFBC-84B21186C8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0545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038" y="228600"/>
            <a:ext cx="6126162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27038" y="1600200"/>
            <a:ext cx="3998912" cy="46894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8350" y="1600200"/>
            <a:ext cx="4000500" cy="46894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03BAED-CCBE-4D43-A911-7446F9353B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0246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539750" y="1628775"/>
            <a:ext cx="8064500" cy="4464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48952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215900" y="6543675"/>
            <a:ext cx="8928100" cy="457200"/>
          </a:xfrm>
        </p:spPr>
        <p:txBody>
          <a:bodyPr/>
          <a:lstStyle>
            <a:lvl1pPr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smtClean="0"/>
              <a:t>ASTRON / DESP								    p</a:t>
            </a:r>
            <a:fld id="{3372C70D-9C47-410C-8BFA-C0234D50D60F}" type="slidenum">
              <a:rPr lang="en-US" smtClean="0"/>
              <a:pPr/>
              <a:t>‹#›</a:t>
            </a:fld>
            <a:endParaRPr lang="nl-NL" dirty="0"/>
          </a:p>
        </p:txBody>
      </p:sp>
      <p:grpSp>
        <p:nvGrpSpPr>
          <p:cNvPr id="4" name="Group 1655"/>
          <p:cNvGrpSpPr>
            <a:grpSpLocks noChangeAspect="1"/>
          </p:cNvGrpSpPr>
          <p:nvPr userDrawn="1"/>
        </p:nvGrpSpPr>
        <p:grpSpPr bwMode="auto">
          <a:xfrm>
            <a:off x="6741268" y="6360186"/>
            <a:ext cx="928875" cy="274403"/>
            <a:chOff x="17020061" y="30007867"/>
            <a:chExt cx="2133942" cy="685800"/>
          </a:xfrm>
        </p:grpSpPr>
        <p:sp>
          <p:nvSpPr>
            <p:cNvPr id="5" name="Rectangle 1651"/>
            <p:cNvSpPr>
              <a:spLocks noChangeArrowheads="1"/>
            </p:cNvSpPr>
            <p:nvPr/>
          </p:nvSpPr>
          <p:spPr bwMode="auto">
            <a:xfrm>
              <a:off x="17020061" y="30007867"/>
              <a:ext cx="2133942" cy="685800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defTabSz="4171950"/>
              <a:endParaRPr lang="nl-NL" noProof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pic>
          <p:nvPicPr>
            <p:cNvPr id="6" name="Picture 14" descr="1a_Astron_LogoBasis zonder text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7050550" y="30045325"/>
              <a:ext cx="2044141" cy="6346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257675" y="514350"/>
            <a:ext cx="4619626" cy="438150"/>
          </a:xfrm>
          <a:prstGeom prst="rect">
            <a:avLst/>
          </a:prstGeom>
        </p:spPr>
        <p:txBody>
          <a:bodyPr/>
          <a:lstStyle>
            <a:lvl1pPr>
              <a:defRPr i="1">
                <a:solidFill>
                  <a:srgbClr val="003399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 dirty="0" smtClean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390072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655"/>
          <p:cNvGrpSpPr>
            <a:grpSpLocks noChangeAspect="1"/>
          </p:cNvGrpSpPr>
          <p:nvPr userDrawn="1"/>
        </p:nvGrpSpPr>
        <p:grpSpPr bwMode="auto">
          <a:xfrm>
            <a:off x="6740525" y="6359525"/>
            <a:ext cx="930275" cy="274638"/>
            <a:chOff x="17020061" y="30007867"/>
            <a:chExt cx="2133942" cy="685800"/>
          </a:xfrm>
        </p:grpSpPr>
        <p:sp>
          <p:nvSpPr>
            <p:cNvPr id="4" name="Rectangle 1651"/>
            <p:cNvSpPr>
              <a:spLocks noChangeArrowheads="1"/>
            </p:cNvSpPr>
            <p:nvPr/>
          </p:nvSpPr>
          <p:spPr bwMode="auto">
            <a:xfrm>
              <a:off x="17020061" y="30007867"/>
              <a:ext cx="2133942" cy="685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171950"/>
              <a:endParaRPr lang="nl-NL" noProof="1"/>
            </a:p>
          </p:txBody>
        </p:sp>
        <p:pic>
          <p:nvPicPr>
            <p:cNvPr id="5" name="Picture 14" descr="1a_Astron_LogoBasis zonder text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50550" y="30045325"/>
              <a:ext cx="2044141" cy="634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257675" y="514350"/>
            <a:ext cx="4619626" cy="438150"/>
          </a:xfrm>
          <a:prstGeom prst="rect">
            <a:avLst/>
          </a:prstGeom>
        </p:spPr>
        <p:txBody>
          <a:bodyPr/>
          <a:lstStyle>
            <a:lvl1pPr>
              <a:defRPr i="1">
                <a:solidFill>
                  <a:srgbClr val="003399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 dirty="0" smtClean="0"/>
              <a:t>Click to edit Master title style</a:t>
            </a:r>
            <a:endParaRPr lang="en-US" noProof="0" dirty="0"/>
          </a:p>
        </p:txBody>
      </p:sp>
      <p:sp>
        <p:nvSpPr>
          <p:cNvPr id="6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215900" y="6543675"/>
            <a:ext cx="8928100" cy="457200"/>
          </a:xfrm>
        </p:spPr>
        <p:txBody>
          <a:bodyPr/>
          <a:lstStyle>
            <a:lvl1pPr>
              <a:defRPr smtClean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>
              <a:defRPr/>
            </a:pPr>
            <a:r>
              <a:rPr lang="en-US"/>
              <a:t>ASTRON / DESP								    p</a:t>
            </a:r>
            <a:fld id="{EC59F13D-AE4A-442B-9255-EE4371DAAB0C}" type="slidenum">
              <a:rPr lang="en-US"/>
              <a:pPr>
                <a:defRPr/>
              </a:pPr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91730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655"/>
          <p:cNvGrpSpPr>
            <a:grpSpLocks noChangeAspect="1"/>
          </p:cNvGrpSpPr>
          <p:nvPr userDrawn="1"/>
        </p:nvGrpSpPr>
        <p:grpSpPr bwMode="auto">
          <a:xfrm>
            <a:off x="6740525" y="6359525"/>
            <a:ext cx="930275" cy="274638"/>
            <a:chOff x="17020061" y="30007867"/>
            <a:chExt cx="2133942" cy="685800"/>
          </a:xfrm>
        </p:grpSpPr>
        <p:sp>
          <p:nvSpPr>
            <p:cNvPr id="4" name="Rectangle 1651"/>
            <p:cNvSpPr>
              <a:spLocks noChangeArrowheads="1"/>
            </p:cNvSpPr>
            <p:nvPr/>
          </p:nvSpPr>
          <p:spPr bwMode="auto">
            <a:xfrm>
              <a:off x="17020061" y="30007867"/>
              <a:ext cx="2133942" cy="685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171950"/>
              <a:endParaRPr lang="nl-NL" noProof="1"/>
            </a:p>
          </p:txBody>
        </p:sp>
        <p:pic>
          <p:nvPicPr>
            <p:cNvPr id="5" name="Picture 14" descr="1a_Astron_LogoBasis zonder text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50550" y="30045325"/>
              <a:ext cx="2044141" cy="634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257675" y="514350"/>
            <a:ext cx="4619626" cy="438150"/>
          </a:xfrm>
          <a:prstGeom prst="rect">
            <a:avLst/>
          </a:prstGeom>
        </p:spPr>
        <p:txBody>
          <a:bodyPr/>
          <a:lstStyle>
            <a:lvl1pPr>
              <a:defRPr i="1">
                <a:solidFill>
                  <a:srgbClr val="003399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 dirty="0" smtClean="0"/>
              <a:t>Click to edit Master title style</a:t>
            </a:r>
            <a:endParaRPr lang="en-US" noProof="0" dirty="0"/>
          </a:p>
        </p:txBody>
      </p:sp>
      <p:sp>
        <p:nvSpPr>
          <p:cNvPr id="6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215900" y="6543675"/>
            <a:ext cx="8928100" cy="457200"/>
          </a:xfrm>
        </p:spPr>
        <p:txBody>
          <a:bodyPr/>
          <a:lstStyle>
            <a:lvl1pPr>
              <a:defRPr smtClean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>
              <a:defRPr/>
            </a:pPr>
            <a:r>
              <a:rPr lang="en-US"/>
              <a:t>ASTRON / DESP								    p</a:t>
            </a:r>
            <a:fld id="{29C768C9-AEC9-4303-8437-6D3F300D52BD}" type="slidenum">
              <a:rPr lang="en-US"/>
              <a:pPr>
                <a:defRPr/>
              </a:pPr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922810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655"/>
          <p:cNvGrpSpPr>
            <a:grpSpLocks noChangeAspect="1"/>
          </p:cNvGrpSpPr>
          <p:nvPr userDrawn="1"/>
        </p:nvGrpSpPr>
        <p:grpSpPr bwMode="auto">
          <a:xfrm>
            <a:off x="6740525" y="6359525"/>
            <a:ext cx="930275" cy="274638"/>
            <a:chOff x="17020061" y="30007867"/>
            <a:chExt cx="2133942" cy="685800"/>
          </a:xfrm>
        </p:grpSpPr>
        <p:sp>
          <p:nvSpPr>
            <p:cNvPr id="4" name="Rectangle 1651"/>
            <p:cNvSpPr>
              <a:spLocks noChangeArrowheads="1"/>
            </p:cNvSpPr>
            <p:nvPr/>
          </p:nvSpPr>
          <p:spPr bwMode="auto">
            <a:xfrm>
              <a:off x="17020061" y="30007867"/>
              <a:ext cx="2133942" cy="685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171950"/>
              <a:endParaRPr lang="nl-NL" noProof="1"/>
            </a:p>
          </p:txBody>
        </p:sp>
        <p:pic>
          <p:nvPicPr>
            <p:cNvPr id="5" name="Picture 14" descr="1a_Astron_LogoBasis zonder text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50550" y="30045325"/>
              <a:ext cx="2044141" cy="634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257675" y="514350"/>
            <a:ext cx="4619626" cy="438150"/>
          </a:xfrm>
          <a:prstGeom prst="rect">
            <a:avLst/>
          </a:prstGeom>
        </p:spPr>
        <p:txBody>
          <a:bodyPr/>
          <a:lstStyle>
            <a:lvl1pPr>
              <a:defRPr i="1">
                <a:solidFill>
                  <a:srgbClr val="003399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 dirty="0" smtClean="0"/>
              <a:t>Click to edit Master title style</a:t>
            </a:r>
            <a:endParaRPr lang="en-US" noProof="0" dirty="0"/>
          </a:p>
        </p:txBody>
      </p:sp>
      <p:sp>
        <p:nvSpPr>
          <p:cNvPr id="6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215900" y="6543675"/>
            <a:ext cx="8928100" cy="457200"/>
          </a:xfrm>
        </p:spPr>
        <p:txBody>
          <a:bodyPr/>
          <a:lstStyle>
            <a:lvl1pPr>
              <a:defRPr smtClean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>
              <a:defRPr/>
            </a:pPr>
            <a:r>
              <a:rPr lang="en-US"/>
              <a:t>ASTRON / DESP								    p</a:t>
            </a:r>
            <a:fld id="{341B18A4-AB5B-4D2F-99B7-1BA292176D27}" type="slidenum">
              <a:rPr lang="en-US"/>
              <a:pPr>
                <a:defRPr/>
              </a:pPr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70642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611532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C65406-7C68-4095-8B69-F7AFDB69F6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0189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7038" y="1600200"/>
            <a:ext cx="3998912" cy="46894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8350" y="1600200"/>
            <a:ext cx="4000500" cy="46894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06D18E-3F58-40D5-B0CB-CC39E7D567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923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 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A2E5A3-A5A0-43F6-A5F2-D47617D60D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801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 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C14039-4069-4712-B628-2F0657BAE5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766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 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CB59C4-4458-4436-A54D-807AB67DFF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247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5595DB-6D9C-4E00-8D1B-CCBFDCF70C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009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66E68A-86AA-4524-A3E6-72EE861282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860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54" descr="ASTRON_Header_Small_03_04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40825" cy="138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7038" y="228600"/>
            <a:ext cx="6126162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18000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spect="1" noChangeArrowheads="1"/>
          </p:cNvSpPr>
          <p:nvPr>
            <p:ph type="body" idx="1"/>
          </p:nvPr>
        </p:nvSpPr>
        <p:spPr bwMode="auto">
          <a:xfrm>
            <a:off x="427038" y="1600200"/>
            <a:ext cx="8151812" cy="468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 rot="-5400000">
            <a:off x="8169275" y="4876800"/>
            <a:ext cx="1752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100000"/>
              </a:lnSpc>
              <a:defRPr sz="1000">
                <a:solidFill>
                  <a:schemeClr val="bg1"/>
                </a:solidFill>
                <a:ea typeface="ＭＳ Ｐゴシック" pitchFamily="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7038" y="6477000"/>
            <a:ext cx="5897562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chemeClr val="bg1"/>
                </a:solidFill>
                <a:ea typeface="ＭＳ Ｐゴシック" pitchFamily="1" charset="-128"/>
              </a:defRPr>
            </a:lvl1pPr>
          </a:lstStyle>
          <a:p>
            <a:pPr>
              <a:defRPr/>
            </a:pPr>
            <a:r>
              <a:rPr lang="en-US"/>
              <a:t> 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66000" y="6477000"/>
            <a:ext cx="121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defRPr sz="1000">
                <a:solidFill>
                  <a:schemeClr val="bg1"/>
                </a:solidFill>
                <a:ea typeface="ＭＳ Ｐゴシック" pitchFamily="1" charset="-128"/>
              </a:defRPr>
            </a:lvl1pPr>
          </a:lstStyle>
          <a:p>
            <a:pPr>
              <a:defRPr/>
            </a:pPr>
            <a:fld id="{9255DCA6-4763-4921-BB8A-FFA63B60A5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  <p:sldLayoutId id="2147483850" r:id="rId12"/>
    <p:sldLayoutId id="2147483853" r:id="rId13"/>
    <p:sldLayoutId id="2147483859" r:id="rId14"/>
    <p:sldLayoutId id="2147483861" r:id="rId15"/>
    <p:sldLayoutId id="2147483862" r:id="rId16"/>
    <p:sldLayoutId id="2147483863" r:id="rId17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tabLst>
          <a:tab pos="342900" algn="l"/>
        </a:tabLst>
        <a:defRPr sz="2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tabLst>
          <a:tab pos="342900" algn="l"/>
        </a:tabLst>
        <a:defRPr sz="2400">
          <a:solidFill>
            <a:schemeClr val="tx2"/>
          </a:solidFill>
          <a:latin typeface="Verdana" pitchFamily="34" charset="0"/>
          <a:ea typeface="ＭＳ Ｐゴシック" pitchFamily="1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tabLst>
          <a:tab pos="342900" algn="l"/>
        </a:tabLst>
        <a:defRPr sz="2400">
          <a:solidFill>
            <a:schemeClr val="tx2"/>
          </a:solidFill>
          <a:latin typeface="Verdana" pitchFamily="34" charset="0"/>
          <a:ea typeface="ＭＳ Ｐゴシック" pitchFamily="1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tabLst>
          <a:tab pos="342900" algn="l"/>
        </a:tabLst>
        <a:defRPr sz="2400">
          <a:solidFill>
            <a:schemeClr val="tx2"/>
          </a:solidFill>
          <a:latin typeface="Verdana" pitchFamily="34" charset="0"/>
          <a:ea typeface="ＭＳ Ｐゴシック" pitchFamily="1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tabLst>
          <a:tab pos="342900" algn="l"/>
        </a:tabLst>
        <a:defRPr sz="2400">
          <a:solidFill>
            <a:schemeClr val="tx2"/>
          </a:solidFill>
          <a:latin typeface="Verdana" pitchFamily="34" charset="0"/>
          <a:ea typeface="ＭＳ Ｐゴシック" pitchFamily="1" charset="-128"/>
        </a:defRPr>
      </a:lvl5pPr>
      <a:lvl6pPr marL="457200" algn="l" rtl="0" fontAlgn="base">
        <a:spcBef>
          <a:spcPct val="0"/>
        </a:spcBef>
        <a:spcAft>
          <a:spcPct val="0"/>
        </a:spcAft>
        <a:tabLst>
          <a:tab pos="342900" algn="l"/>
        </a:tabLst>
        <a:defRPr sz="2400">
          <a:solidFill>
            <a:schemeClr val="tx2"/>
          </a:solidFill>
          <a:latin typeface="Verdana" pitchFamily="34" charset="0"/>
          <a:ea typeface="ＭＳ Ｐゴシック" pitchFamily="1" charset="-128"/>
        </a:defRPr>
      </a:lvl6pPr>
      <a:lvl7pPr marL="914400" algn="l" rtl="0" fontAlgn="base">
        <a:spcBef>
          <a:spcPct val="0"/>
        </a:spcBef>
        <a:spcAft>
          <a:spcPct val="0"/>
        </a:spcAft>
        <a:tabLst>
          <a:tab pos="342900" algn="l"/>
        </a:tabLst>
        <a:defRPr sz="2400">
          <a:solidFill>
            <a:schemeClr val="tx2"/>
          </a:solidFill>
          <a:latin typeface="Verdana" pitchFamily="34" charset="0"/>
          <a:ea typeface="ＭＳ Ｐゴシック" pitchFamily="1" charset="-128"/>
        </a:defRPr>
      </a:lvl7pPr>
      <a:lvl8pPr marL="1371600" algn="l" rtl="0" fontAlgn="base">
        <a:spcBef>
          <a:spcPct val="0"/>
        </a:spcBef>
        <a:spcAft>
          <a:spcPct val="0"/>
        </a:spcAft>
        <a:tabLst>
          <a:tab pos="342900" algn="l"/>
        </a:tabLst>
        <a:defRPr sz="2400">
          <a:solidFill>
            <a:schemeClr val="tx2"/>
          </a:solidFill>
          <a:latin typeface="Verdana" pitchFamily="34" charset="0"/>
          <a:ea typeface="ＭＳ Ｐゴシック" pitchFamily="1" charset="-128"/>
        </a:defRPr>
      </a:lvl8pPr>
      <a:lvl9pPr marL="1828800" algn="l" rtl="0" fontAlgn="base">
        <a:spcBef>
          <a:spcPct val="0"/>
        </a:spcBef>
        <a:spcAft>
          <a:spcPct val="0"/>
        </a:spcAft>
        <a:tabLst>
          <a:tab pos="342900" algn="l"/>
        </a:tabLst>
        <a:defRPr sz="2400">
          <a:solidFill>
            <a:schemeClr val="tx2"/>
          </a:solidFill>
          <a:latin typeface="Verdana" pitchFamily="34" charset="0"/>
          <a:ea typeface="ＭＳ Ｐゴシック" pitchFamily="1" charset="-128"/>
        </a:defRPr>
      </a:lvl9pPr>
    </p:titleStyle>
    <p:bodyStyle>
      <a:lvl1pPr marL="193675" indent="-193675" algn="l" rtl="0" eaLnBrk="0" fontAlgn="base" hangingPunct="0">
        <a:lnSpc>
          <a:spcPct val="120000"/>
        </a:lnSpc>
        <a:spcBef>
          <a:spcPct val="0"/>
        </a:spcBef>
        <a:spcAft>
          <a:spcPct val="30000"/>
        </a:spcAft>
        <a:buClr>
          <a:schemeClr val="bg1"/>
        </a:buClr>
        <a:buFont typeface="Wingdings" pitchFamily="2" charset="2"/>
        <a:buChar char="§"/>
        <a:defRPr sz="2000">
          <a:solidFill>
            <a:schemeClr val="tx2"/>
          </a:solidFill>
          <a:latin typeface="+mn-lt"/>
          <a:ea typeface="+mn-ea"/>
          <a:cs typeface="+mn-cs"/>
        </a:defRPr>
      </a:lvl1pPr>
      <a:lvl2pPr marL="765175" indent="-188913" algn="l" rtl="0" eaLnBrk="0" fontAlgn="base" hangingPunct="0">
        <a:lnSpc>
          <a:spcPct val="120000"/>
        </a:lnSpc>
        <a:spcBef>
          <a:spcPct val="0"/>
        </a:spcBef>
        <a:spcAft>
          <a:spcPct val="30000"/>
        </a:spcAft>
        <a:buClr>
          <a:schemeClr val="bg1"/>
        </a:buClr>
        <a:buFont typeface="Wingdings" pitchFamily="2" charset="2"/>
        <a:buChar char="§"/>
        <a:defRPr sz="2000">
          <a:solidFill>
            <a:schemeClr val="tx2"/>
          </a:solidFill>
          <a:latin typeface="+mn-lt"/>
          <a:ea typeface="+mn-ea"/>
        </a:defRPr>
      </a:lvl2pPr>
      <a:lvl3pPr marL="1338263" indent="-195263" algn="l" rtl="0" eaLnBrk="0" fontAlgn="base" hangingPunct="0">
        <a:lnSpc>
          <a:spcPct val="120000"/>
        </a:lnSpc>
        <a:spcBef>
          <a:spcPct val="0"/>
        </a:spcBef>
        <a:spcAft>
          <a:spcPct val="30000"/>
        </a:spcAft>
        <a:buClr>
          <a:schemeClr val="bg1"/>
        </a:buClr>
        <a:buFont typeface="Wingdings" pitchFamily="2" charset="2"/>
        <a:buChar char="§"/>
        <a:defRPr sz="2000">
          <a:solidFill>
            <a:schemeClr val="tx2"/>
          </a:solidFill>
          <a:latin typeface="+mn-lt"/>
          <a:ea typeface="+mn-ea"/>
        </a:defRPr>
      </a:lvl3pPr>
      <a:lvl4pPr marL="1909763" indent="-195263" algn="l" rtl="0" eaLnBrk="0" fontAlgn="base" hangingPunct="0">
        <a:lnSpc>
          <a:spcPct val="120000"/>
        </a:lnSpc>
        <a:spcBef>
          <a:spcPct val="0"/>
        </a:spcBef>
        <a:spcAft>
          <a:spcPct val="30000"/>
        </a:spcAft>
        <a:buClr>
          <a:schemeClr val="bg1"/>
        </a:buClr>
        <a:buFont typeface="Wingdings" pitchFamily="2" charset="2"/>
        <a:buChar char="§"/>
        <a:defRPr sz="2000">
          <a:solidFill>
            <a:schemeClr val="tx2"/>
          </a:solidFill>
          <a:latin typeface="+mn-lt"/>
          <a:ea typeface="+mn-ea"/>
        </a:defRPr>
      </a:lvl4pPr>
      <a:lvl5pPr marL="2471738" indent="-188913" algn="l" rtl="0" eaLnBrk="0" fontAlgn="base" hangingPunct="0">
        <a:lnSpc>
          <a:spcPct val="120000"/>
        </a:lnSpc>
        <a:spcBef>
          <a:spcPct val="0"/>
        </a:spcBef>
        <a:spcAft>
          <a:spcPct val="30000"/>
        </a:spcAft>
        <a:buClr>
          <a:schemeClr val="bg1"/>
        </a:buClr>
        <a:buFont typeface="Wingdings" pitchFamily="2" charset="2"/>
        <a:buChar char="§"/>
        <a:defRPr sz="2000">
          <a:solidFill>
            <a:schemeClr val="tx2"/>
          </a:solidFill>
          <a:latin typeface="+mn-lt"/>
          <a:ea typeface="+mn-ea"/>
        </a:defRPr>
      </a:lvl5pPr>
      <a:lvl6pPr marL="2928938" indent="-188913" algn="l" rtl="0" fontAlgn="base">
        <a:lnSpc>
          <a:spcPct val="120000"/>
        </a:lnSpc>
        <a:spcBef>
          <a:spcPct val="0"/>
        </a:spcBef>
        <a:spcAft>
          <a:spcPct val="30000"/>
        </a:spcAft>
        <a:buClr>
          <a:schemeClr val="bg1"/>
        </a:buClr>
        <a:buFont typeface="Wingdings" pitchFamily="2" charset="2"/>
        <a:buChar char="§"/>
        <a:defRPr sz="2000">
          <a:solidFill>
            <a:schemeClr val="tx2"/>
          </a:solidFill>
          <a:latin typeface="+mn-lt"/>
          <a:ea typeface="+mn-ea"/>
        </a:defRPr>
      </a:lvl6pPr>
      <a:lvl7pPr marL="3386138" indent="-188913" algn="l" rtl="0" fontAlgn="base">
        <a:lnSpc>
          <a:spcPct val="120000"/>
        </a:lnSpc>
        <a:spcBef>
          <a:spcPct val="0"/>
        </a:spcBef>
        <a:spcAft>
          <a:spcPct val="30000"/>
        </a:spcAft>
        <a:buClr>
          <a:schemeClr val="bg1"/>
        </a:buClr>
        <a:buFont typeface="Wingdings" pitchFamily="2" charset="2"/>
        <a:buChar char="§"/>
        <a:defRPr sz="2000">
          <a:solidFill>
            <a:schemeClr val="tx2"/>
          </a:solidFill>
          <a:latin typeface="+mn-lt"/>
          <a:ea typeface="+mn-ea"/>
        </a:defRPr>
      </a:lvl7pPr>
      <a:lvl8pPr marL="3843338" indent="-188913" algn="l" rtl="0" fontAlgn="base">
        <a:lnSpc>
          <a:spcPct val="120000"/>
        </a:lnSpc>
        <a:spcBef>
          <a:spcPct val="0"/>
        </a:spcBef>
        <a:spcAft>
          <a:spcPct val="30000"/>
        </a:spcAft>
        <a:buClr>
          <a:schemeClr val="bg1"/>
        </a:buClr>
        <a:buFont typeface="Wingdings" pitchFamily="2" charset="2"/>
        <a:buChar char="§"/>
        <a:defRPr sz="2000">
          <a:solidFill>
            <a:schemeClr val="tx2"/>
          </a:solidFill>
          <a:latin typeface="+mn-lt"/>
          <a:ea typeface="+mn-ea"/>
        </a:defRPr>
      </a:lvl8pPr>
      <a:lvl9pPr marL="4300538" indent="-188913" algn="l" rtl="0" fontAlgn="base">
        <a:lnSpc>
          <a:spcPct val="120000"/>
        </a:lnSpc>
        <a:spcBef>
          <a:spcPct val="0"/>
        </a:spcBef>
        <a:spcAft>
          <a:spcPct val="30000"/>
        </a:spcAft>
        <a:buClr>
          <a:schemeClr val="bg1"/>
        </a:buClr>
        <a:buFont typeface="Wingdings" pitchFamily="2" charset="2"/>
        <a:buChar char="§"/>
        <a:defRPr sz="2000">
          <a:solidFill>
            <a:schemeClr val="tx2"/>
          </a:solidFill>
          <a:latin typeface="+mn-lt"/>
          <a:ea typeface="+mn-ea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1.emf"/><Relationship Id="rId4" Type="http://schemas.openxmlformats.org/officeDocument/2006/relationships/oleObject" Target="../embeddings/oleObject2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1.bin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6"/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fld id="{61E93B42-9217-4336-AA7C-862E9E82CB43}" type="slidenum">
              <a:rPr lang="en-US" sz="1000" smtClean="0">
                <a:solidFill>
                  <a:schemeClr val="bg1"/>
                </a:solidFill>
              </a:rPr>
              <a:pPr/>
              <a:t>1</a:t>
            </a:fld>
            <a:endParaRPr lang="en-US" sz="1000" smtClean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0243" name="Rectangle 5"/>
          <p:cNvSpPr>
            <a:spLocks noGrp="1" noChangeArrowheads="1"/>
          </p:cNvSpPr>
          <p:nvPr>
            <p:ph type="ftr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900" smtClean="0">
                <a:solidFill>
                  <a:schemeClr val="bg1"/>
                </a:solidFill>
              </a:rPr>
              <a:t> ASTRON is part of the Netherlands Organisation for Scientific Research (NWO)</a:t>
            </a:r>
          </a:p>
        </p:txBody>
      </p:sp>
      <p:sp>
        <p:nvSpPr>
          <p:cNvPr id="10244" name="Rectangle 1041"/>
          <p:cNvSpPr>
            <a:spLocks noChangeArrowheads="1"/>
          </p:cNvSpPr>
          <p:nvPr/>
        </p:nvSpPr>
        <p:spPr bwMode="auto">
          <a:xfrm>
            <a:off x="-165100" y="195263"/>
            <a:ext cx="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nl-NL"/>
          </a:p>
        </p:txBody>
      </p:sp>
      <p:sp>
        <p:nvSpPr>
          <p:cNvPr id="10245" name="Rectangle 1047"/>
          <p:cNvSpPr>
            <a:spLocks noGrp="1" noChangeArrowheads="1"/>
          </p:cNvSpPr>
          <p:nvPr>
            <p:ph type="ctrTitle"/>
          </p:nvPr>
        </p:nvSpPr>
        <p:spPr>
          <a:xfrm>
            <a:off x="427038" y="2286000"/>
            <a:ext cx="7889875" cy="1905000"/>
          </a:xfrm>
        </p:spPr>
        <p:txBody>
          <a:bodyPr/>
          <a:lstStyle/>
          <a:p>
            <a:pPr eaLnBrk="1" hangingPunct="1"/>
            <a:r>
              <a:rPr lang="nl-NL" dirty="0" smtClean="0"/>
              <a:t>UniBoard</a:t>
            </a:r>
            <a:r>
              <a:rPr lang="nl-NL" baseline="30000" dirty="0" smtClean="0"/>
              <a:t>2</a:t>
            </a:r>
            <a:r>
              <a:rPr lang="nl-NL" dirty="0"/>
              <a:t> </a:t>
            </a:r>
            <a:r>
              <a:rPr lang="nl-NL" dirty="0" err="1" smtClean="0"/>
              <a:t>applied</a:t>
            </a:r>
            <a:r>
              <a:rPr lang="nl-NL" dirty="0" smtClean="0"/>
              <a:t> in the Square Kilometer Array</a:t>
            </a:r>
            <a:endParaRPr lang="en-US" dirty="0" smtClean="0"/>
          </a:p>
        </p:txBody>
      </p:sp>
      <p:sp>
        <p:nvSpPr>
          <p:cNvPr id="10246" name="Rectangle 1048"/>
          <p:cNvSpPr>
            <a:spLocks noGrp="1" noChangeArrowheads="1"/>
          </p:cNvSpPr>
          <p:nvPr>
            <p:ph type="subTitle" idx="1"/>
          </p:nvPr>
        </p:nvSpPr>
        <p:spPr>
          <a:xfrm>
            <a:off x="7380288" y="5445125"/>
            <a:ext cx="7466012" cy="1143000"/>
          </a:xfrm>
        </p:spPr>
        <p:txBody>
          <a:bodyPr/>
          <a:lstStyle/>
          <a:p>
            <a:pPr marL="190500" indent="-190500" eaLnBrk="1" hangingPunct="1"/>
            <a:r>
              <a:rPr lang="nl-NL" sz="2000" dirty="0" smtClean="0"/>
              <a:t>André Gunst</a:t>
            </a:r>
          </a:p>
          <a:p>
            <a:pPr marL="190500" indent="-190500" eaLnBrk="1" hangingPunct="1"/>
            <a:r>
              <a:rPr lang="nl-NL" sz="2000" dirty="0" smtClean="0"/>
              <a:t>2-12-2014</a:t>
            </a:r>
          </a:p>
          <a:p>
            <a:pPr marL="190500" indent="-190500" eaLnBrk="1" hangingPunct="1"/>
            <a:endParaRPr lang="nl-NL" dirty="0" smtClean="0"/>
          </a:p>
          <a:p>
            <a:pPr marL="190500" indent="-190500" eaLnBrk="1" hangingPunct="1"/>
            <a:endParaRPr lang="en-US" sz="3000" dirty="0" smtClean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4"/>
          <p:cNvSpPr>
            <a:spLocks noChangeArrowheads="1"/>
          </p:cNvSpPr>
          <p:nvPr/>
        </p:nvSpPr>
        <p:spPr bwMode="auto">
          <a:xfrm>
            <a:off x="-107950" y="0"/>
            <a:ext cx="9359900" cy="7029450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38915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r>
              <a:rPr lang="en-US" sz="1000">
                <a:solidFill>
                  <a:schemeClr val="bg1"/>
                </a:solidFill>
              </a:rPr>
              <a:t>ASTRON / DESP								    p</a:t>
            </a:r>
            <a:fld id="{75A31AF0-6138-4248-89DC-2E55384064BD}" type="slidenum">
              <a:rPr lang="en-US" sz="1000">
                <a:solidFill>
                  <a:schemeClr val="bg1"/>
                </a:solidFill>
              </a:rPr>
              <a:pPr/>
              <a:t>10</a:t>
            </a:fld>
            <a:endParaRPr lang="nl-NL" sz="1000">
              <a:solidFill>
                <a:schemeClr val="bg1"/>
              </a:solidFill>
            </a:endParaRPr>
          </a:p>
        </p:txBody>
      </p:sp>
      <p:sp>
        <p:nvSpPr>
          <p:cNvPr id="38916" name="Title 2"/>
          <p:cNvSpPr>
            <a:spLocks noGrp="1"/>
          </p:cNvSpPr>
          <p:nvPr>
            <p:ph type="title"/>
          </p:nvPr>
        </p:nvSpPr>
        <p:spPr>
          <a:xfrm>
            <a:off x="4257675" y="514350"/>
            <a:ext cx="4619625" cy="438150"/>
          </a:xfrm>
        </p:spPr>
        <p:txBody>
          <a:bodyPr/>
          <a:lstStyle/>
          <a:p>
            <a:r>
              <a:rPr lang="nl-NL" smtClean="0">
                <a:ea typeface="ＭＳ Ｐゴシック" pitchFamily="34" charset="-128"/>
              </a:rPr>
              <a:t>PCB</a:t>
            </a:r>
          </a:p>
        </p:txBody>
      </p:sp>
      <p:pic>
        <p:nvPicPr>
          <p:cNvPr id="389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3" t="9760" r="42531" b="17467"/>
          <a:stretch>
            <a:fillRect/>
          </a:stretch>
        </p:blipFill>
        <p:spPr bwMode="auto">
          <a:xfrm>
            <a:off x="0" y="0"/>
            <a:ext cx="55514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3548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4"/>
          <p:cNvSpPr>
            <a:spLocks noChangeArrowheads="1"/>
          </p:cNvSpPr>
          <p:nvPr/>
        </p:nvSpPr>
        <p:spPr bwMode="auto">
          <a:xfrm>
            <a:off x="-107950" y="0"/>
            <a:ext cx="9359900" cy="7029450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39939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r>
              <a:rPr lang="en-US" sz="1000">
                <a:solidFill>
                  <a:schemeClr val="bg1"/>
                </a:solidFill>
              </a:rPr>
              <a:t>ASTRON / DESP								    p</a:t>
            </a:r>
            <a:fld id="{AFFFF2DC-8D14-49DD-BE1C-3CA904E32E27}" type="slidenum">
              <a:rPr lang="en-US" sz="1000">
                <a:solidFill>
                  <a:schemeClr val="bg1"/>
                </a:solidFill>
              </a:rPr>
              <a:pPr/>
              <a:t>11</a:t>
            </a:fld>
            <a:endParaRPr lang="nl-NL" sz="1000">
              <a:solidFill>
                <a:schemeClr val="bg1"/>
              </a:solidFill>
            </a:endParaRPr>
          </a:p>
        </p:txBody>
      </p:sp>
      <p:sp>
        <p:nvSpPr>
          <p:cNvPr id="39940" name="Title 2"/>
          <p:cNvSpPr>
            <a:spLocks noGrp="1"/>
          </p:cNvSpPr>
          <p:nvPr>
            <p:ph type="title"/>
          </p:nvPr>
        </p:nvSpPr>
        <p:spPr>
          <a:xfrm>
            <a:off x="4257675" y="514350"/>
            <a:ext cx="4619625" cy="438150"/>
          </a:xfrm>
        </p:spPr>
        <p:txBody>
          <a:bodyPr/>
          <a:lstStyle/>
          <a:p>
            <a:endParaRPr lang="nl-NL" smtClean="0">
              <a:ea typeface="ＭＳ Ｐゴシック" pitchFamily="34" charset="-128"/>
            </a:endParaRPr>
          </a:p>
        </p:txBody>
      </p:sp>
      <p:pic>
        <p:nvPicPr>
          <p:cNvPr id="3994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"/>
            <a:ext cx="9245600" cy="560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8363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5"/>
          <p:cNvSpPr>
            <a:spLocks noChangeArrowheads="1"/>
          </p:cNvSpPr>
          <p:nvPr/>
        </p:nvSpPr>
        <p:spPr bwMode="auto">
          <a:xfrm>
            <a:off x="-107950" y="174625"/>
            <a:ext cx="9359900" cy="702945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40963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r>
              <a:rPr lang="en-US" sz="1000">
                <a:solidFill>
                  <a:schemeClr val="bg1"/>
                </a:solidFill>
              </a:rPr>
              <a:t>ASTRON / DESP								    p</a:t>
            </a:r>
            <a:fld id="{4AAE3705-F7B0-4AF4-A5D6-8FFAC7917B44}" type="slidenum">
              <a:rPr lang="en-US" sz="1000">
                <a:solidFill>
                  <a:schemeClr val="bg1"/>
                </a:solidFill>
              </a:rPr>
              <a:pPr/>
              <a:t>12</a:t>
            </a:fld>
            <a:endParaRPr lang="nl-NL" sz="1000">
              <a:solidFill>
                <a:schemeClr val="bg1"/>
              </a:solidFill>
            </a:endParaRPr>
          </a:p>
        </p:txBody>
      </p:sp>
      <p:pic>
        <p:nvPicPr>
          <p:cNvPr id="4096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1" r="25133"/>
          <a:stretch>
            <a:fillRect/>
          </a:stretch>
        </p:blipFill>
        <p:spPr bwMode="auto">
          <a:xfrm>
            <a:off x="791368" y="332656"/>
            <a:ext cx="7561263" cy="591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4658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-107950" y="0"/>
            <a:ext cx="9359900" cy="7029450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146" name="Picture 2" descr="http://www.topcontotalcare.com/files/8913/6993/5403/Topcon_Digital_UHF_II_Radio_Firmware_-_Product_Im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22" y="0"/>
            <a:ext cx="84979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9645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-21887" y="0"/>
            <a:ext cx="9359900" cy="7029450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194" name="Picture 2" descr="D:\gunst\fotos\personen\2014\IMG_96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9759" y="836711"/>
            <a:ext cx="9791229" cy="549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1168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-108520" y="0"/>
            <a:ext cx="9252520" cy="6858000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122" name="Picture 2" descr="https://www.knaw.nl/shared/resources/images/tijd-vliegt-hendrik-muller-semin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3781" y="1176739"/>
            <a:ext cx="9828309" cy="4412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8788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5362" name="Picture 2" descr="D:\gunst\pictures\treinspoor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0"/>
            <a:ext cx="101600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0802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6386" name="Picture 2" descr="D:\gunst\pictures\treinbots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854"/>
            <a:ext cx="10340554" cy="6883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2055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7" name="Footer Placeholder 4"/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Verdana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Verdana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Verdana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Verdana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900">
                <a:solidFill>
                  <a:srgbClr val="FFFFFF"/>
                </a:solidFill>
              </a:rPr>
              <a:t>Bits &amp; Chips - Smart Systems, November 20th 2014</a:t>
            </a:r>
          </a:p>
        </p:txBody>
      </p:sp>
      <p:sp>
        <p:nvSpPr>
          <p:cNvPr id="113668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366000" y="6477000"/>
            <a:ext cx="12192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Verdana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Verdana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Verdana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Verdana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pitchFamily="34" charset="-128"/>
              </a:defRPr>
            </a:lvl9pPr>
          </a:lstStyle>
          <a:p>
            <a:fld id="{46B0997A-C0EF-4A9D-8AA2-CE8F3AC964EC}" type="slidenum">
              <a:rPr lang="en-US" sz="1000">
                <a:solidFill>
                  <a:srgbClr val="FFFFFF"/>
                </a:solidFill>
              </a:rPr>
              <a:pPr/>
              <a:t>18</a:t>
            </a:fld>
            <a:endParaRPr lang="en-US" sz="1000">
              <a:solidFill>
                <a:srgbClr val="FFFFFF"/>
              </a:solidFill>
            </a:endParaRPr>
          </a:p>
        </p:txBody>
      </p:sp>
      <p:sp>
        <p:nvSpPr>
          <p:cNvPr id="113669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Firmware</a:t>
            </a:r>
            <a:endParaRPr lang="nl-NL" baseline="30000" dirty="0" smtClean="0"/>
          </a:p>
        </p:txBody>
      </p:sp>
      <p:graphicFrame>
        <p:nvGraphicFramePr>
          <p:cNvPr id="113666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6880010"/>
              </p:ext>
            </p:extLst>
          </p:nvPr>
        </p:nvGraphicFramePr>
        <p:xfrm>
          <a:off x="-61641" y="2060848"/>
          <a:ext cx="9298479" cy="35283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0" name="Visio" r:id="rId4" imgW="6526952" imgH="2476980" progId="Visio.Drawing.11">
                  <p:embed/>
                </p:oleObj>
              </mc:Choice>
              <mc:Fallback>
                <p:oleObj name="Visio" r:id="rId4" imgW="6526952" imgH="247698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61641" y="2060848"/>
                        <a:ext cx="9298479" cy="352839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8221080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-21887" y="0"/>
            <a:ext cx="9359900" cy="7029450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1266" name="Picture 2" descr="http://www.sarinaa.com/blog/wp-content/uploads/2013/02/website_loading_time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887" y="773806"/>
            <a:ext cx="9118661" cy="509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6715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-107950" y="0"/>
            <a:ext cx="9359900" cy="7029450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</a:t>
            </a:r>
            <a:endParaRPr lang="en-US"/>
          </a:p>
        </p:txBody>
      </p:sp>
      <p:pic>
        <p:nvPicPr>
          <p:cNvPr id="2052" name="Picture 4" descr="https://programma.piratenpartij.nl/images/e/ef/Euro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951" y="980728"/>
            <a:ext cx="9264951" cy="5558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9558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-21887" y="0"/>
            <a:ext cx="9359900" cy="7029450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218" name="Picture 2" descr="http://www.thechangesource.com/wp-content/uploads/2013/12/Change-Complexit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22" y="1"/>
            <a:ext cx="7770297" cy="702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7439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-108520" y="0"/>
            <a:ext cx="9252520" cy="6858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Towards a “one-click” flow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</a:t>
            </a:r>
            <a:endParaRPr lang="en-US"/>
          </a:p>
        </p:txBody>
      </p:sp>
      <p:pic>
        <p:nvPicPr>
          <p:cNvPr id="7170" name="Picture 2" descr="http://www.calliflower.com/wp-content/uploads/2012/05/1338409264_28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908720"/>
            <a:ext cx="5803254" cy="5803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0808"/>
            <a:ext cx="4760061" cy="5011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9342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-21887" y="0"/>
            <a:ext cx="9359900" cy="7029450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</a:t>
            </a:r>
            <a:endParaRPr lang="en-US"/>
          </a:p>
        </p:txBody>
      </p:sp>
      <p:pic>
        <p:nvPicPr>
          <p:cNvPr id="9218" name="Picture 2" descr="D:\gunst\fotos\DESP\VisitSA\IMG_96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028" y="836711"/>
            <a:ext cx="9169028" cy="5145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4264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-21887" y="0"/>
            <a:ext cx="9359900" cy="7029450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</a:t>
            </a:r>
            <a:endParaRPr lang="en-US"/>
          </a:p>
        </p:txBody>
      </p:sp>
      <p:pic>
        <p:nvPicPr>
          <p:cNvPr id="10242" name="Picture 2" descr="D:\gunst\pictures\WeAreTooBus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" y="620688"/>
            <a:ext cx="9338013" cy="5965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2079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SKA Receptors</a:t>
            </a:r>
          </a:p>
        </p:txBody>
      </p:sp>
      <p:pic>
        <p:nvPicPr>
          <p:cNvPr id="49155" name="Picture 2" descr="http://upload.wikimedia.org/wikipedia/commons/e/ed/Australia_satellite_plan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975" y="1754188"/>
            <a:ext cx="1800225" cy="147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6" name="Picture 4" descr="http://upload.wikimedia.org/wikipedia/en/2/21/Africa_satellite_orthographi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75" y="1770063"/>
            <a:ext cx="1482725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Picture 6" descr="http://www.raci.org.au/sb_cache/racinews1/id/36/f/ASKAP%20PAF%20on%20PTF%20close%20-%20L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88" y="3821113"/>
            <a:ext cx="1947862" cy="130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>
            <a:stCxn id="49157" idx="0"/>
          </p:cNvCxnSpPr>
          <p:nvPr/>
        </p:nvCxnSpPr>
        <p:spPr>
          <a:xfrm flipV="1">
            <a:off x="1279525" y="3233738"/>
            <a:ext cx="1187450" cy="5873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489200" y="3233738"/>
            <a:ext cx="881063" cy="57626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49156" idx="2"/>
          </p:cNvCxnSpPr>
          <p:nvPr/>
        </p:nvCxnSpPr>
        <p:spPr>
          <a:xfrm>
            <a:off x="6218238" y="3436938"/>
            <a:ext cx="2081212" cy="3016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9161" name="Picture 12" descr="http://www.skatelescope.org/wp-content/gallery/test-gallery/dense_aperture_array_overview_300dpi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975" y="3887788"/>
            <a:ext cx="1682750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4" name="Straight Connector 23"/>
          <p:cNvCxnSpPr>
            <a:stCxn id="49161" idx="0"/>
            <a:endCxn id="49156" idx="2"/>
          </p:cNvCxnSpPr>
          <p:nvPr/>
        </p:nvCxnSpPr>
        <p:spPr>
          <a:xfrm flipV="1">
            <a:off x="5467350" y="3436938"/>
            <a:ext cx="750888" cy="4508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163" name="TextBox 26"/>
          <p:cNvSpPr txBox="1">
            <a:spLocks noChangeArrowheads="1"/>
          </p:cNvSpPr>
          <p:nvPr/>
        </p:nvSpPr>
        <p:spPr bwMode="auto">
          <a:xfrm>
            <a:off x="306388" y="5153025"/>
            <a:ext cx="21034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GB" sz="1200">
                <a:latin typeface="Calibri" pitchFamily="34" charset="0"/>
                <a:cs typeface="Arial" pitchFamily="34" charset="0"/>
              </a:rPr>
              <a:t>ASKAP Phase Array Feeds </a:t>
            </a:r>
          </a:p>
        </p:txBody>
      </p:sp>
      <p:sp>
        <p:nvSpPr>
          <p:cNvPr id="49164" name="TextBox 33"/>
          <p:cNvSpPr txBox="1">
            <a:spLocks noChangeArrowheads="1"/>
          </p:cNvSpPr>
          <p:nvPr/>
        </p:nvSpPr>
        <p:spPr bwMode="auto">
          <a:xfrm>
            <a:off x="2368550" y="5153025"/>
            <a:ext cx="22717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GB" sz="1200">
                <a:latin typeface="Calibri" pitchFamily="34" charset="0"/>
                <a:cs typeface="Arial" pitchFamily="34" charset="0"/>
              </a:rPr>
              <a:t>Low Frequency Aperture Arrays </a:t>
            </a:r>
          </a:p>
        </p:txBody>
      </p:sp>
      <p:sp>
        <p:nvSpPr>
          <p:cNvPr id="49165" name="TextBox 34"/>
          <p:cNvSpPr txBox="1">
            <a:spLocks noChangeArrowheads="1"/>
          </p:cNvSpPr>
          <p:nvPr/>
        </p:nvSpPr>
        <p:spPr bwMode="auto">
          <a:xfrm>
            <a:off x="4683125" y="4983163"/>
            <a:ext cx="22733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GB" sz="1200">
                <a:latin typeface="Calibri" pitchFamily="34" charset="0"/>
                <a:cs typeface="Arial" pitchFamily="34" charset="0"/>
              </a:rPr>
              <a:t>Mid Frequency Aperture Arrays </a:t>
            </a:r>
          </a:p>
        </p:txBody>
      </p:sp>
      <p:sp>
        <p:nvSpPr>
          <p:cNvPr id="49166" name="TextBox 35"/>
          <p:cNvSpPr txBox="1">
            <a:spLocks noChangeArrowheads="1"/>
          </p:cNvSpPr>
          <p:nvPr/>
        </p:nvSpPr>
        <p:spPr bwMode="auto">
          <a:xfrm>
            <a:off x="7745413" y="5268913"/>
            <a:ext cx="13430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GB" sz="1200">
                <a:latin typeface="Calibri" pitchFamily="34" charset="0"/>
                <a:cs typeface="Arial" pitchFamily="34" charset="0"/>
              </a:rPr>
              <a:t>Meer KAT  Dishes </a:t>
            </a:r>
          </a:p>
        </p:txBody>
      </p:sp>
      <p:sp>
        <p:nvSpPr>
          <p:cNvPr id="49167" name="TextBox 38"/>
          <p:cNvSpPr txBox="1">
            <a:spLocks noChangeArrowheads="1"/>
          </p:cNvSpPr>
          <p:nvPr/>
        </p:nvSpPr>
        <p:spPr bwMode="auto">
          <a:xfrm>
            <a:off x="114300" y="1898650"/>
            <a:ext cx="13795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GB">
                <a:latin typeface="Calibri" pitchFamily="34" charset="0"/>
                <a:cs typeface="Arial" pitchFamily="34" charset="0"/>
              </a:rPr>
              <a:t>Site:</a:t>
            </a:r>
          </a:p>
          <a:p>
            <a:pPr eaLnBrk="1" hangingPunct="1"/>
            <a:r>
              <a:rPr lang="en-GB">
                <a:latin typeface="Calibri" pitchFamily="34" charset="0"/>
                <a:cs typeface="Arial" pitchFamily="34" charset="0"/>
              </a:rPr>
              <a:t>Western  Australia</a:t>
            </a:r>
          </a:p>
        </p:txBody>
      </p:sp>
      <p:sp>
        <p:nvSpPr>
          <p:cNvPr id="49168" name="TextBox 61"/>
          <p:cNvSpPr txBox="1">
            <a:spLocks noChangeArrowheads="1"/>
          </p:cNvSpPr>
          <p:nvPr/>
        </p:nvSpPr>
        <p:spPr bwMode="auto">
          <a:xfrm>
            <a:off x="7165975" y="2032000"/>
            <a:ext cx="13811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GB">
                <a:latin typeface="Calibri" pitchFamily="34" charset="0"/>
                <a:cs typeface="Arial" pitchFamily="34" charset="0"/>
              </a:rPr>
              <a:t>Site:</a:t>
            </a:r>
          </a:p>
          <a:p>
            <a:pPr eaLnBrk="1" hangingPunct="1"/>
            <a:r>
              <a:rPr lang="en-GB">
                <a:latin typeface="Calibri" pitchFamily="34" charset="0"/>
                <a:cs typeface="Arial" pitchFamily="34" charset="0"/>
              </a:rPr>
              <a:t>Southern  Africa</a:t>
            </a:r>
          </a:p>
        </p:txBody>
      </p:sp>
      <p:cxnSp>
        <p:nvCxnSpPr>
          <p:cNvPr id="42" name="Straight Connector 41"/>
          <p:cNvCxnSpPr/>
          <p:nvPr/>
        </p:nvCxnSpPr>
        <p:spPr>
          <a:xfrm>
            <a:off x="4497388" y="1870075"/>
            <a:ext cx="1587" cy="35369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9170" name="Picture 2" descr="http://us-cdn.creamermedia.co.za/assets/articles/images/resized/0000165837_resized_artimpress201101m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3738563"/>
            <a:ext cx="881063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71" name="Picture 4" descr="http://www.antonine-education.co.uk/Image_library/Physics_5_Options/Astrophysics/SKA_dishes_big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338" y="4016375"/>
            <a:ext cx="1346200" cy="77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9" name="Straight Connector 48"/>
          <p:cNvCxnSpPr>
            <a:endCxn id="49156" idx="2"/>
          </p:cNvCxnSpPr>
          <p:nvPr/>
        </p:nvCxnSpPr>
        <p:spPr>
          <a:xfrm flipH="1" flipV="1">
            <a:off x="6218238" y="3436938"/>
            <a:ext cx="842962" cy="57943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173" name="TextBox 49"/>
          <p:cNvSpPr txBox="1">
            <a:spLocks noChangeArrowheads="1"/>
          </p:cNvSpPr>
          <p:nvPr/>
        </p:nvSpPr>
        <p:spPr bwMode="auto">
          <a:xfrm>
            <a:off x="6615113" y="4810125"/>
            <a:ext cx="13430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GB" sz="1200">
                <a:latin typeface="Calibri" pitchFamily="34" charset="0"/>
                <a:cs typeface="Arial" pitchFamily="34" charset="0"/>
              </a:rPr>
              <a:t>SKA  Dishes </a:t>
            </a:r>
          </a:p>
        </p:txBody>
      </p:sp>
      <p:pic>
        <p:nvPicPr>
          <p:cNvPr id="49174" name="Picture 2" descr="C:\Users\Andy\Pictures\MWA opening November 2012\P1000098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800" y="3824288"/>
            <a:ext cx="1820863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-107950" y="0"/>
            <a:ext cx="9359900" cy="702945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198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844" y="476672"/>
            <a:ext cx="7209041" cy="611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1713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LFAA Station Functional Diagram</a:t>
            </a:r>
          </a:p>
        </p:txBody>
      </p:sp>
      <p:pic>
        <p:nvPicPr>
          <p:cNvPr id="5734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167556"/>
            <a:ext cx="6511528" cy="5527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Proposed LFAA </a:t>
            </a:r>
            <a:r>
              <a:rPr lang="en-GB" dirty="0" err="1" smtClean="0"/>
              <a:t>Beamformer</a:t>
            </a:r>
            <a:r>
              <a:rPr lang="en-GB" dirty="0" smtClean="0"/>
              <a:t> Implementation</a:t>
            </a:r>
          </a:p>
        </p:txBody>
      </p:sp>
      <p:pic>
        <p:nvPicPr>
          <p:cNvPr id="5837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916113"/>
            <a:ext cx="4445869" cy="3650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484783"/>
            <a:ext cx="4210940" cy="5232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/>
        </p:nvCxnSpPr>
        <p:spPr bwMode="auto">
          <a:xfrm flipV="1">
            <a:off x="3347864" y="1556792"/>
            <a:ext cx="2016224" cy="3168352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" name="Straight Connector 4"/>
          <p:cNvCxnSpPr/>
          <p:nvPr/>
        </p:nvCxnSpPr>
        <p:spPr bwMode="auto">
          <a:xfrm flipV="1">
            <a:off x="2987824" y="1529334"/>
            <a:ext cx="2736304" cy="2907778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>
            <a:off x="2987824" y="5204080"/>
            <a:ext cx="2952328" cy="889216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Routing the Data</a:t>
            </a:r>
          </a:p>
        </p:txBody>
      </p:sp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531909"/>
            <a:ext cx="2387600" cy="217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4221163"/>
            <a:ext cx="6326188" cy="241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115888"/>
            <a:ext cx="1639888" cy="682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23928" y="1909970"/>
            <a:ext cx="3092785" cy="931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tx2"/>
                </a:solidFill>
              </a:rPr>
              <a:t>192 signal paths / UniBoard</a:t>
            </a:r>
            <a:r>
              <a:rPr lang="en-GB" baseline="30000" dirty="0" smtClean="0">
                <a:solidFill>
                  <a:schemeClr val="tx2"/>
                </a:solidFill>
              </a:rPr>
              <a:t>2</a:t>
            </a:r>
            <a:endParaRPr lang="en-GB" baseline="300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-107950" y="0"/>
            <a:ext cx="9359900" cy="702945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198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844" y="476672"/>
            <a:ext cx="7209041" cy="611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4253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-107950" y="0"/>
            <a:ext cx="9359900" cy="702945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ASTRON / DESP								    p</a:t>
            </a:r>
            <a:fld id="{3372C70D-9C47-410C-8BFA-C0234D50D60F}" type="slidenum">
              <a:rPr lang="en-US" smtClean="0"/>
              <a:pPr/>
              <a:t>3</a:t>
            </a:fld>
            <a:endParaRPr lang="nl-NL" dirty="0"/>
          </a:p>
        </p:txBody>
      </p:sp>
      <p:graphicFrame>
        <p:nvGraphicFramePr>
          <p:cNvPr id="41986" name="Object 8"/>
          <p:cNvGraphicFramePr>
            <a:graphicFrameLocks noChangeAspect="1"/>
          </p:cNvGraphicFramePr>
          <p:nvPr/>
        </p:nvGraphicFramePr>
        <p:xfrm>
          <a:off x="852667" y="624800"/>
          <a:ext cx="7583805" cy="5775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1" name="Visio" r:id="rId4" imgW="7858887" imgH="5986780" progId="Visio.Drawing.11">
                  <p:embed/>
                </p:oleObj>
              </mc:Choice>
              <mc:Fallback>
                <p:oleObj name="Visio" r:id="rId4" imgW="7858887" imgH="598678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2667" y="624800"/>
                        <a:ext cx="7583805" cy="577599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347864" y="116632"/>
            <a:ext cx="2448272" cy="48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 smtClean="0"/>
              <a:t>UniBoard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2567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SKA Low </a:t>
            </a:r>
            <a:r>
              <a:rPr lang="en-GB" dirty="0" err="1" smtClean="0"/>
              <a:t>Correlator</a:t>
            </a:r>
            <a:endParaRPr lang="en-GB" dirty="0" smtClean="0"/>
          </a:p>
        </p:txBody>
      </p:sp>
      <p:pic>
        <p:nvPicPr>
          <p:cNvPr id="5018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07" y="2060848"/>
            <a:ext cx="8628369" cy="4197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-21887" y="0"/>
            <a:ext cx="9359900" cy="702945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GB"/>
          </a:p>
        </p:txBody>
      </p:sp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646" y="231145"/>
            <a:ext cx="8064895" cy="66268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Correlator</a:t>
            </a:r>
            <a:r>
              <a:rPr lang="en-GB" dirty="0" smtClean="0"/>
              <a:t> Section Interconnections</a:t>
            </a:r>
          </a:p>
        </p:txBody>
      </p:sp>
      <p:sp>
        <p:nvSpPr>
          <p:cNvPr id="52227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 smtClean="0"/>
          </a:p>
        </p:txBody>
      </p:sp>
      <p:pic>
        <p:nvPicPr>
          <p:cNvPr id="5222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309687"/>
            <a:ext cx="5626497" cy="549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-21887" y="0"/>
            <a:ext cx="9359900" cy="702945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smtClean="0"/>
          </a:p>
        </p:txBody>
      </p:sp>
      <p:sp>
        <p:nvSpPr>
          <p:cNvPr id="53251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 smtClean="0"/>
          </a:p>
        </p:txBody>
      </p:sp>
      <p:pic>
        <p:nvPicPr>
          <p:cNvPr id="5325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576976"/>
            <a:ext cx="2448272" cy="2929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47664" y="3530600"/>
            <a:ext cx="6459537" cy="332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-21887" y="0"/>
            <a:ext cx="9359900" cy="702945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552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smtClean="0"/>
          </a:p>
        </p:txBody>
      </p:sp>
      <p:sp>
        <p:nvSpPr>
          <p:cNvPr id="55299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 smtClean="0"/>
          </a:p>
        </p:txBody>
      </p:sp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75656" y="167539"/>
            <a:ext cx="6143165" cy="6429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Integrated </a:t>
            </a:r>
            <a:r>
              <a:rPr lang="en-GB" dirty="0" err="1" smtClean="0"/>
              <a:t>Beamformer</a:t>
            </a:r>
            <a:r>
              <a:rPr lang="en-GB" dirty="0" smtClean="0"/>
              <a:t> &amp; </a:t>
            </a:r>
            <a:r>
              <a:rPr lang="en-GB" dirty="0" err="1" smtClean="0"/>
              <a:t>Correlator</a:t>
            </a:r>
            <a:endParaRPr lang="en-GB" dirty="0" smtClean="0"/>
          </a:p>
        </p:txBody>
      </p:sp>
      <p:pic>
        <p:nvPicPr>
          <p:cNvPr id="6349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111246"/>
            <a:ext cx="5184576" cy="5762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Conclusions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88368" y="1556792"/>
            <a:ext cx="8928992" cy="4464050"/>
          </a:xfrm>
        </p:spPr>
        <p:txBody>
          <a:bodyPr/>
          <a:lstStyle/>
          <a:p>
            <a:r>
              <a:rPr lang="en-GB" dirty="0" err="1" smtClean="0"/>
              <a:t>UniBoard</a:t>
            </a:r>
            <a:r>
              <a:rPr lang="en-GB" dirty="0" smtClean="0"/>
              <a:t>(</a:t>
            </a:r>
            <a:r>
              <a:rPr lang="en-GB" baseline="30000" dirty="0" smtClean="0"/>
              <a:t>2</a:t>
            </a:r>
            <a:r>
              <a:rPr lang="en-GB" dirty="0" smtClean="0"/>
              <a:t>) aims for data intensive and streaming systems using simple operations on loads of data</a:t>
            </a:r>
          </a:p>
          <a:p>
            <a:endParaRPr lang="en-GB" dirty="0" smtClean="0"/>
          </a:p>
          <a:p>
            <a:r>
              <a:rPr lang="en-GB" dirty="0" err="1" smtClean="0"/>
              <a:t>UniBoard</a:t>
            </a:r>
            <a:r>
              <a:rPr lang="en-GB" dirty="0" smtClean="0"/>
              <a:t>(</a:t>
            </a:r>
            <a:r>
              <a:rPr lang="en-GB" baseline="30000" dirty="0" smtClean="0"/>
              <a:t>2</a:t>
            </a:r>
            <a:r>
              <a:rPr lang="en-GB" dirty="0" smtClean="0"/>
              <a:t>) targeted for large systems (like the SKA)</a:t>
            </a:r>
          </a:p>
          <a:p>
            <a:endParaRPr lang="en-GB" dirty="0" smtClean="0"/>
          </a:p>
          <a:p>
            <a:r>
              <a:rPr lang="en-GB" dirty="0" smtClean="0"/>
              <a:t>Standard interfaces increases the usability (not restricted to radio astronomy)</a:t>
            </a:r>
            <a:endParaRPr lang="en-GB" dirty="0"/>
          </a:p>
          <a:p>
            <a:endParaRPr lang="en-GB" dirty="0"/>
          </a:p>
          <a:p>
            <a:r>
              <a:rPr lang="en-GB" dirty="0" smtClean="0"/>
              <a:t>Busy with a continuous effort to reduce firmware dev. time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3894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Footer Placeholder 3"/>
          <p:cNvSpPr>
            <a:spLocks noGrp="1"/>
          </p:cNvSpPr>
          <p:nvPr>
            <p:ph type="ftr" sz="quarter" idx="11"/>
          </p:nvPr>
        </p:nvSpPr>
        <p:spPr>
          <a:xfrm rot="16200000">
            <a:off x="8169275" y="4876800"/>
            <a:ext cx="1752600" cy="38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nl-NL" sz="1400" smtClean="0">
                <a:solidFill>
                  <a:schemeClr val="accent2"/>
                </a:solidFill>
                <a:latin typeface="Times New Roman" pitchFamily="18" charset="0"/>
              </a:rPr>
              <a:t>© ASTRON</a:t>
            </a:r>
            <a:endParaRPr lang="en-GB" sz="1400" smtClean="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l-NL" smtClean="0"/>
          </a:p>
        </p:txBody>
      </p:sp>
      <p:pic>
        <p:nvPicPr>
          <p:cNvPr id="32772" name="Picture 4" descr="Unibewerken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8675" y="0"/>
            <a:ext cx="10801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3"/>
          <p:cNvSpPr>
            <a:spLocks noChangeArrowheads="1"/>
          </p:cNvSpPr>
          <p:nvPr/>
        </p:nvSpPr>
        <p:spPr bwMode="auto">
          <a:xfrm>
            <a:off x="-107950" y="0"/>
            <a:ext cx="9359900" cy="7029450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3686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smtClean="0"/>
          </a:p>
        </p:txBody>
      </p:sp>
      <p:sp>
        <p:nvSpPr>
          <p:cNvPr id="36868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 smtClean="0"/>
          </a:p>
        </p:txBody>
      </p:sp>
      <p:pic>
        <p:nvPicPr>
          <p:cNvPr id="36869" name="Picture 2" descr="http://www.vinyculture.com/wp-content/uploads/2014/01/next-generation-com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692150"/>
            <a:ext cx="9251950" cy="509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0754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-107950" y="0"/>
            <a:ext cx="9359900" cy="7029450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GB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775" y="246631"/>
            <a:ext cx="3639056" cy="6854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6404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-21887" y="0"/>
            <a:ext cx="9359900" cy="7029450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smtClean="0"/>
          </a:p>
        </p:txBody>
      </p:sp>
      <p:sp>
        <p:nvSpPr>
          <p:cNvPr id="37891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 smtClean="0"/>
          </a:p>
        </p:txBody>
      </p:sp>
      <p:pic>
        <p:nvPicPr>
          <p:cNvPr id="3789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-243409"/>
            <a:ext cx="6063365" cy="8694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75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UniBoard Comparison</a:t>
            </a:r>
            <a:endParaRPr lang="nl-NL" smtClean="0"/>
          </a:p>
        </p:txBody>
      </p:sp>
      <p:sp>
        <p:nvSpPr>
          <p:cNvPr id="103428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7366000" y="6477000"/>
            <a:ext cx="12192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Verdana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Verdana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Verdana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Verdana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pitchFamily="34" charset="-128"/>
              </a:defRPr>
            </a:lvl9pPr>
          </a:lstStyle>
          <a:p>
            <a:fld id="{30F186B8-6559-44A3-9568-84789420EAC6}" type="slidenum">
              <a:rPr lang="en-US" sz="1000">
                <a:solidFill>
                  <a:srgbClr val="FFFFFF"/>
                </a:solidFill>
              </a:rPr>
              <a:pPr/>
              <a:t>8</a:t>
            </a:fld>
            <a:endParaRPr lang="en-US" sz="1000">
              <a:solidFill>
                <a:srgbClr val="FFFFFF"/>
              </a:solidFill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7786793"/>
              </p:ext>
            </p:extLst>
          </p:nvPr>
        </p:nvGraphicFramePr>
        <p:xfrm>
          <a:off x="15604" y="1601414"/>
          <a:ext cx="9143998" cy="5256586"/>
        </p:xfrm>
        <a:graphic>
          <a:graphicData uri="http://schemas.openxmlformats.org/drawingml/2006/table">
            <a:tbl>
              <a:tblPr/>
              <a:tblGrid>
                <a:gridCol w="2285154"/>
                <a:gridCol w="2286846"/>
                <a:gridCol w="2285152"/>
                <a:gridCol w="2286846"/>
              </a:tblGrid>
              <a:tr h="10407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charset="0"/>
                        <a:ea typeface="MS PGothic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charset="0"/>
                          <a:ea typeface="MS PGothic" pitchFamily="34" charset="-128"/>
                        </a:rPr>
                        <a:t>UniBoard1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charset="0"/>
                          <a:ea typeface="MS PGothic" pitchFamily="34" charset="-128"/>
                        </a:rPr>
                        <a:t>(Stratix IV)</a:t>
                      </a:r>
                      <a:endParaRPr kumimoji="0" lang="nl-NL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charset="0"/>
                        <a:ea typeface="MS PGothic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charset="0"/>
                          <a:ea typeface="MS PGothic" pitchFamily="34" charset="-128"/>
                        </a:rPr>
                        <a:t>UniBoard</a:t>
                      </a:r>
                      <a:r>
                        <a:rPr kumimoji="0" lang="en-US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charset="0"/>
                          <a:ea typeface="MS PGothic" pitchFamily="34" charset="-128"/>
                        </a:rPr>
                        <a:t>2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charset="0"/>
                        <a:ea typeface="MS PGothic" pitchFamily="3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charset="0"/>
                          <a:ea typeface="MS PGothic" pitchFamily="34" charset="-128"/>
                        </a:rPr>
                        <a:t>(Arria10)</a:t>
                      </a:r>
                      <a:endParaRPr kumimoji="0" lang="nl-NL" sz="1800" b="1" i="0" u="none" strike="noStrike" cap="none" normalizeH="0" baseline="3000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charset="0"/>
                        <a:ea typeface="MS PGothic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charset="0"/>
                          <a:ea typeface="MS PGothic" pitchFamily="34" charset="-128"/>
                        </a:rPr>
                        <a:t>UniBoard</a:t>
                      </a:r>
                      <a:r>
                        <a:rPr kumimoji="0" lang="en-US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charset="0"/>
                          <a:ea typeface="MS PGothic" pitchFamily="34" charset="-128"/>
                        </a:rPr>
                        <a:t>2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charset="0"/>
                        <a:ea typeface="MS PGothic" pitchFamily="3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charset="0"/>
                          <a:ea typeface="MS PGothic" pitchFamily="34" charset="-128"/>
                        </a:rPr>
                        <a:t>(Stratix10)</a:t>
                      </a:r>
                      <a:endParaRPr kumimoji="0" lang="nl-NL" sz="1800" b="1" i="0" u="none" strike="noStrike" cap="none" normalizeH="0" baseline="3000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charset="0"/>
                        <a:ea typeface="MS PGothic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6022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MS PGothic" pitchFamily="34" charset="-128"/>
                        </a:rPr>
                        <a:t>Throughput rate</a:t>
                      </a:r>
                      <a:endParaRPr kumimoji="0" lang="nl-NL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charset="0"/>
                        <a:ea typeface="MS PGothic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MS PGothic" pitchFamily="34" charset="-128"/>
                        </a:rPr>
                        <a:t>160 Gbps</a:t>
                      </a:r>
                      <a:endParaRPr kumimoji="0" lang="nl-NL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charset="0"/>
                        <a:ea typeface="MS PGothic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MS PGothic" pitchFamily="34" charset="-128"/>
                        </a:rPr>
                        <a:t>960 Gbps</a:t>
                      </a:r>
                      <a:endParaRPr kumimoji="0" lang="nl-NL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charset="0"/>
                        <a:ea typeface="MS PGothic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MS PGothic" pitchFamily="34" charset="-128"/>
                        </a:rPr>
                        <a:t>2400 Gbps</a:t>
                      </a:r>
                      <a:endParaRPr kumimoji="0" lang="nl-NL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charset="0"/>
                        <a:ea typeface="MS PGothic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3FF"/>
                    </a:solidFill>
                  </a:tcPr>
                </a:tc>
              </a:tr>
              <a:tr h="6022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MS PGothic" pitchFamily="34" charset="-128"/>
                        </a:rPr>
                        <a:t>Processing</a:t>
                      </a:r>
                      <a:endParaRPr kumimoji="0" lang="nl-NL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charset="0"/>
                        <a:ea typeface="MS PGothic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MS PGothic" pitchFamily="34" charset="-128"/>
                        </a:rPr>
                        <a:t>2 TMAC/s</a:t>
                      </a:r>
                      <a:endParaRPr kumimoji="0" lang="nl-NL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charset="0"/>
                        <a:ea typeface="MS PGothic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MS PGothic" pitchFamily="34" charset="-128"/>
                        </a:rPr>
                        <a:t>4.8 TMAC/s</a:t>
                      </a:r>
                      <a:endParaRPr kumimoji="0" lang="nl-NL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charset="0"/>
                        <a:ea typeface="MS PGothic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MS PGothic" pitchFamily="34" charset="-128"/>
                        </a:rPr>
                        <a:t>20 TMAC/s</a:t>
                      </a:r>
                      <a:endParaRPr kumimoji="0" lang="nl-NL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charset="0"/>
                        <a:ea typeface="MS PGothic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FF"/>
                    </a:solidFill>
                  </a:tcPr>
                </a:tc>
              </a:tr>
              <a:tr h="6022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MS PGothic" pitchFamily="34" charset="-128"/>
                        </a:rPr>
                        <a:t>Nof PCB layers</a:t>
                      </a:r>
                      <a:endParaRPr kumimoji="0" lang="nl-NL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charset="0"/>
                        <a:ea typeface="MS PGothic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MS PGothic" pitchFamily="34" charset="-128"/>
                        </a:rPr>
                        <a:t>14</a:t>
                      </a:r>
                      <a:endParaRPr kumimoji="0" lang="nl-NL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charset="0"/>
                        <a:ea typeface="MS PGothic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MS PGothic" pitchFamily="34" charset="-128"/>
                        </a:rPr>
                        <a:t>18</a:t>
                      </a:r>
                      <a:endParaRPr kumimoji="0" lang="nl-NL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charset="0"/>
                        <a:ea typeface="MS PGothic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MS PGothic" pitchFamily="34" charset="-128"/>
                        </a:rPr>
                        <a:t>18</a:t>
                      </a:r>
                      <a:endParaRPr kumimoji="0" lang="nl-NL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charset="0"/>
                        <a:ea typeface="MS PGothic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3FF"/>
                    </a:solidFill>
                  </a:tcPr>
                </a:tc>
              </a:tr>
              <a:tr h="6022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MS PGothic" pitchFamily="34" charset="-128"/>
                        </a:rPr>
                        <a:t>Memory</a:t>
                      </a:r>
                      <a:endParaRPr kumimoji="0" lang="nl-NL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charset="0"/>
                        <a:ea typeface="MS PGothic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MS PGothic" pitchFamily="34" charset="-128"/>
                        </a:rPr>
                        <a:t>DDR3</a:t>
                      </a:r>
                      <a:endParaRPr kumimoji="0" lang="nl-NL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charset="0"/>
                        <a:ea typeface="MS PGothic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MS PGothic" pitchFamily="34" charset="-128"/>
                        </a:rPr>
                        <a:t>DDR4</a:t>
                      </a:r>
                      <a:endParaRPr kumimoji="0" lang="nl-NL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charset="0"/>
                        <a:ea typeface="MS PGothic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MS PGothic" pitchFamily="34" charset="-128"/>
                        </a:rPr>
                        <a:t>DDR4</a:t>
                      </a:r>
                      <a:endParaRPr kumimoji="0" lang="nl-NL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charset="0"/>
                        <a:ea typeface="MS PGothic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FF"/>
                    </a:solidFill>
                  </a:tcPr>
                </a:tc>
              </a:tr>
              <a:tr h="6022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MS PGothic" pitchFamily="34" charset="-128"/>
                        </a:rPr>
                        <a:t>Technology</a:t>
                      </a:r>
                      <a:endParaRPr kumimoji="0" lang="nl-NL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charset="0"/>
                        <a:ea typeface="MS PGothic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MS PGothic" pitchFamily="34" charset="-128"/>
                        </a:rPr>
                        <a:t>40nm</a:t>
                      </a:r>
                      <a:endParaRPr kumimoji="0" lang="nl-NL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charset="0"/>
                        <a:ea typeface="MS PGothic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MS PGothic" pitchFamily="34" charset="-128"/>
                        </a:rPr>
                        <a:t>20nm</a:t>
                      </a:r>
                      <a:endParaRPr kumimoji="0" lang="nl-NL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charset="0"/>
                        <a:ea typeface="MS PGothic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MS PGothic" pitchFamily="34" charset="-128"/>
                        </a:rPr>
                        <a:t>14nm</a:t>
                      </a:r>
                      <a:endParaRPr kumimoji="0" lang="nl-NL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charset="0"/>
                        <a:ea typeface="MS PGothic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3FF"/>
                    </a:solidFill>
                  </a:tcPr>
                </a:tc>
              </a:tr>
              <a:tr h="6022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MS PGothic" pitchFamily="34" charset="-128"/>
                        </a:rPr>
                        <a:t>SerDes</a:t>
                      </a:r>
                      <a:endParaRPr kumimoji="0" lang="nl-NL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charset="0"/>
                        <a:ea typeface="MS PGothic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MS PGothic" pitchFamily="34" charset="-128"/>
                        </a:rPr>
                        <a:t>3.125 Gbps</a:t>
                      </a:r>
                      <a:endParaRPr kumimoji="0" lang="nl-NL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charset="0"/>
                        <a:ea typeface="MS PGothic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MS PGothic" pitchFamily="34" charset="-128"/>
                        </a:rPr>
                        <a:t>10 Gbps</a:t>
                      </a:r>
                      <a:endParaRPr kumimoji="0" lang="nl-NL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charset="0"/>
                        <a:ea typeface="MS PGothic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MS PGothic" pitchFamily="34" charset="-128"/>
                        </a:rPr>
                        <a:t>25 Gbps</a:t>
                      </a:r>
                      <a:endParaRPr kumimoji="0" lang="nl-NL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charset="0"/>
                        <a:ea typeface="MS PGothic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FF"/>
                    </a:solidFill>
                  </a:tcPr>
                </a:tc>
              </a:tr>
              <a:tr h="6022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MS PGothic" pitchFamily="34" charset="-128"/>
                        </a:rPr>
                        <a:t>Operational</a:t>
                      </a:r>
                      <a:endParaRPr kumimoji="0" lang="nl-NL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charset="0"/>
                        <a:ea typeface="MS PGothic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MS PGothic" pitchFamily="34" charset="-128"/>
                        </a:rPr>
                        <a:t>2012</a:t>
                      </a:r>
                      <a:endParaRPr kumimoji="0" lang="nl-NL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charset="0"/>
                        <a:ea typeface="MS PGothic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MS PGothic" pitchFamily="34" charset="-128"/>
                        </a:rPr>
                        <a:t>2015</a:t>
                      </a:r>
                      <a:endParaRPr kumimoji="0" lang="nl-NL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charset="0"/>
                        <a:ea typeface="MS PGothic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MS PGothic" pitchFamily="34" charset="-128"/>
                        </a:rPr>
                        <a:t>2016</a:t>
                      </a:r>
                      <a:endParaRPr kumimoji="0" lang="nl-NL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charset="0"/>
                        <a:ea typeface="MS PGothic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3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33563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170" name="Picture 2" descr="D:\gunst\fotos\DESP\WorkingInShifts\IMG_93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4115"/>
            <a:ext cx="9144000" cy="6858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9290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pt template detailed version">
  <a:themeElements>
    <a:clrScheme name="">
      <a:dk1>
        <a:srgbClr val="000000"/>
      </a:dk1>
      <a:lt1>
        <a:srgbClr val="FFFFFF"/>
      </a:lt1>
      <a:dk2>
        <a:srgbClr val="10207C"/>
      </a:dk2>
      <a:lt2>
        <a:srgbClr val="666666"/>
      </a:lt2>
      <a:accent1>
        <a:srgbClr val="0064FF"/>
      </a:accent1>
      <a:accent2>
        <a:srgbClr val="0096FF"/>
      </a:accent2>
      <a:accent3>
        <a:srgbClr val="FFFFFF"/>
      </a:accent3>
      <a:accent4>
        <a:srgbClr val="000000"/>
      </a:accent4>
      <a:accent5>
        <a:srgbClr val="AAB8FF"/>
      </a:accent5>
      <a:accent6>
        <a:srgbClr val="0087E7"/>
      </a:accent6>
      <a:hlink>
        <a:srgbClr val="00B9FF"/>
      </a:hlink>
      <a:folHlink>
        <a:srgbClr val="00FFFF"/>
      </a:folHlink>
    </a:clrScheme>
    <a:fontScheme name="Ppt template detailed version">
      <a:majorFont>
        <a:latin typeface="Verdana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2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2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ea typeface="ＭＳ Ｐゴシック" pitchFamily="1" charset="-128"/>
          </a:defRPr>
        </a:defPPr>
      </a:lstStyle>
    </a:lnDef>
  </a:objectDefaults>
  <a:extraClrSchemeLst>
    <a:extraClrScheme>
      <a:clrScheme name="Ppt template detailed version 1">
        <a:dk1>
          <a:srgbClr val="000000"/>
        </a:dk1>
        <a:lt1>
          <a:srgbClr val="FFFFFF"/>
        </a:lt1>
        <a:dk2>
          <a:srgbClr val="10207C"/>
        </a:dk2>
        <a:lt2>
          <a:srgbClr val="666666"/>
        </a:lt2>
        <a:accent1>
          <a:srgbClr val="0064FF"/>
        </a:accent1>
        <a:accent2>
          <a:srgbClr val="0096FF"/>
        </a:accent2>
        <a:accent3>
          <a:srgbClr val="FFFFFF"/>
        </a:accent3>
        <a:accent4>
          <a:srgbClr val="000000"/>
        </a:accent4>
        <a:accent5>
          <a:srgbClr val="AAB8FF"/>
        </a:accent5>
        <a:accent6>
          <a:srgbClr val="0087E7"/>
        </a:accent6>
        <a:hlink>
          <a:srgbClr val="00C9FF"/>
        </a:hlink>
        <a:folHlink>
          <a:srgbClr val="00FF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Ppt template detailed version 1">
    <a:dk1>
      <a:srgbClr val="000000"/>
    </a:dk1>
    <a:lt1>
      <a:srgbClr val="FFFFFF"/>
    </a:lt1>
    <a:dk2>
      <a:srgbClr val="10207C"/>
    </a:dk2>
    <a:lt2>
      <a:srgbClr val="666666"/>
    </a:lt2>
    <a:accent1>
      <a:srgbClr val="0064FF"/>
    </a:accent1>
    <a:accent2>
      <a:srgbClr val="0096FF"/>
    </a:accent2>
    <a:accent3>
      <a:srgbClr val="FFFFFF"/>
    </a:accent3>
    <a:accent4>
      <a:srgbClr val="000000"/>
    </a:accent4>
    <a:accent5>
      <a:srgbClr val="AAB8FF"/>
    </a:accent5>
    <a:accent6>
      <a:srgbClr val="0087E7"/>
    </a:accent6>
    <a:hlink>
      <a:srgbClr val="00C9FF"/>
    </a:hlink>
    <a:folHlink>
      <a:srgbClr val="00FFF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Ppt template detailed version</Template>
  <TotalTime>0</TotalTime>
  <Words>868</Words>
  <Application>Microsoft Office PowerPoint</Application>
  <PresentationFormat>On-screen Show (4:3)</PresentationFormat>
  <Paragraphs>148</Paragraphs>
  <Slides>36</Slides>
  <Notes>22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8" baseType="lpstr">
      <vt:lpstr>Ppt template detailed version</vt:lpstr>
      <vt:lpstr>Visio</vt:lpstr>
      <vt:lpstr>UniBoard2 applied in the Square Kilometer Array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UniBoard Comparison</vt:lpstr>
      <vt:lpstr>PowerPoint Presentation</vt:lpstr>
      <vt:lpstr>PCB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Firmware</vt:lpstr>
      <vt:lpstr>PowerPoint Presentation</vt:lpstr>
      <vt:lpstr>PowerPoint Presentation</vt:lpstr>
      <vt:lpstr>Towards a “one-click” flow</vt:lpstr>
      <vt:lpstr>PowerPoint Presentation</vt:lpstr>
      <vt:lpstr>PowerPoint Presentation</vt:lpstr>
      <vt:lpstr>SKA Receptors</vt:lpstr>
      <vt:lpstr>PowerPoint Presentation</vt:lpstr>
      <vt:lpstr>LFAA Station Functional Diagram</vt:lpstr>
      <vt:lpstr>Proposed LFAA Beamformer Implementation</vt:lpstr>
      <vt:lpstr>Routing the Data</vt:lpstr>
      <vt:lpstr>PowerPoint Presentation</vt:lpstr>
      <vt:lpstr>SKA Low Correlator</vt:lpstr>
      <vt:lpstr>PowerPoint Presentation</vt:lpstr>
      <vt:lpstr>Correlator Section Interconnections</vt:lpstr>
      <vt:lpstr>PowerPoint Presentation</vt:lpstr>
      <vt:lpstr>PowerPoint Presentation</vt:lpstr>
      <vt:lpstr>Integrated Beamformer &amp; Correlator</vt:lpstr>
      <vt:lpstr>Conclusions</vt:lpstr>
    </vt:vector>
  </TitlesOfParts>
  <Company>ASTRON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presentation on multiple lines if necessary</dc:title>
  <dc:creator>Andre Gunst</dc:creator>
  <cp:lastModifiedBy>André Gunst</cp:lastModifiedBy>
  <cp:revision>316</cp:revision>
  <dcterms:created xsi:type="dcterms:W3CDTF">2008-12-02T15:57:30Z</dcterms:created>
  <dcterms:modified xsi:type="dcterms:W3CDTF">2015-05-26T06:54:11Z</dcterms:modified>
</cp:coreProperties>
</file>