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363" r:id="rId2"/>
    <p:sldId id="399" r:id="rId3"/>
    <p:sldId id="544" r:id="rId4"/>
    <p:sldId id="509" r:id="rId5"/>
    <p:sldId id="546" r:id="rId6"/>
    <p:sldId id="525" r:id="rId7"/>
    <p:sldId id="511" r:id="rId8"/>
    <p:sldId id="510" r:id="rId9"/>
    <p:sldId id="517" r:id="rId10"/>
    <p:sldId id="522" r:id="rId11"/>
    <p:sldId id="542" r:id="rId12"/>
    <p:sldId id="513" r:id="rId13"/>
    <p:sldId id="514" r:id="rId14"/>
    <p:sldId id="543" r:id="rId15"/>
    <p:sldId id="519" r:id="rId16"/>
    <p:sldId id="521" r:id="rId17"/>
    <p:sldId id="536" r:id="rId18"/>
    <p:sldId id="485" r:id="rId19"/>
    <p:sldId id="512" r:id="rId20"/>
    <p:sldId id="527" r:id="rId21"/>
    <p:sldId id="538" r:id="rId22"/>
    <p:sldId id="539" r:id="rId23"/>
    <p:sldId id="537" r:id="rId24"/>
    <p:sldId id="530" r:id="rId25"/>
    <p:sldId id="533" r:id="rId26"/>
    <p:sldId id="534" r:id="rId27"/>
    <p:sldId id="516" r:id="rId28"/>
    <p:sldId id="540" r:id="rId29"/>
    <p:sldId id="529" r:id="rId30"/>
    <p:sldId id="459" r:id="rId31"/>
    <p:sldId id="528" r:id="rId32"/>
    <p:sldId id="545" r:id="rId33"/>
    <p:sldId id="507" r:id="rId34"/>
  </p:sldIdLst>
  <p:sldSz cx="9144000" cy="6858000" type="screen4x3"/>
  <p:notesSz cx="7099300" cy="10234613"/>
  <p:defaultTextStyle>
    <a:defPPr>
      <a:defRPr lang="en-US"/>
    </a:defPPr>
    <a:lvl1pPr algn="l" rtl="0" fontAlgn="base">
      <a:lnSpc>
        <a:spcPct val="12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1pPr>
    <a:lvl2pPr marL="457200" algn="l" rtl="0" fontAlgn="base">
      <a:lnSpc>
        <a:spcPct val="12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2pPr>
    <a:lvl3pPr marL="914400" algn="l" rtl="0" fontAlgn="base">
      <a:lnSpc>
        <a:spcPct val="12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3pPr>
    <a:lvl4pPr marL="1371600" algn="l" rtl="0" fontAlgn="base">
      <a:lnSpc>
        <a:spcPct val="12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4pPr>
    <a:lvl5pPr marL="1828800" algn="l" rtl="0" fontAlgn="base">
      <a:lnSpc>
        <a:spcPct val="12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66"/>
    <a:srgbClr val="00FF00"/>
    <a:srgbClr val="FFCC00"/>
    <a:srgbClr val="F17E1C"/>
    <a:srgbClr val="000000"/>
    <a:srgbClr val="5A5A5A"/>
    <a:srgbClr val="91FFFF"/>
    <a:srgbClr val="DD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82" autoAdjust="0"/>
    <p:restoredTop sz="86475" autoAdjust="0"/>
  </p:normalViewPr>
  <p:slideViewPr>
    <p:cSldViewPr>
      <p:cViewPr>
        <p:scale>
          <a:sx n="100" d="100"/>
          <a:sy n="100" d="100"/>
        </p:scale>
        <p:origin x="-210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786293" y="426442"/>
            <a:ext cx="2760839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13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86293" y="170577"/>
            <a:ext cx="2760839" cy="255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1000"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52168" y="9552305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defRPr sz="1000"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79440" y="9552305"/>
            <a:ext cx="867692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1300">
                <a:ea typeface="ＭＳ Ｐゴシック" pitchFamily="1" charset="-128"/>
              </a:defRPr>
            </a:lvl1pPr>
          </a:lstStyle>
          <a:p>
            <a:pPr>
              <a:defRPr/>
            </a:pPr>
            <a:fld id="{51CA3864-55FA-48C9-A413-51C92EB116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6806" name="Picture 8" descr="ASTRON_LogoBasis_ZW_l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62" y="92396"/>
            <a:ext cx="2890664" cy="67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24249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2168" y="15991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defRPr sz="1000"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653985" y="170577"/>
            <a:ext cx="189314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1000"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574" y="4861441"/>
            <a:ext cx="5206153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52168" y="9552305"/>
            <a:ext cx="473286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defRPr sz="1000"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21678" y="9552305"/>
            <a:ext cx="1025454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1000">
                <a:ea typeface="ＭＳ Ｐゴシック" pitchFamily="1" charset="-128"/>
              </a:defRPr>
            </a:lvl1pPr>
          </a:lstStyle>
          <a:p>
            <a:pPr>
              <a:defRPr/>
            </a:pPr>
            <a:fld id="{9F94DF6B-2196-4393-AFBB-50B7D793A8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0125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-"/>
      <a:defRPr sz="900" kern="1200">
        <a:solidFill>
          <a:schemeClr val="tx1"/>
        </a:solidFill>
        <a:latin typeface="Verdana" pitchFamily="34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buChar char="-"/>
      <a:defRPr sz="900" kern="1200">
        <a:solidFill>
          <a:schemeClr val="tx1"/>
        </a:solidFill>
        <a:latin typeface="Verdana" pitchFamily="34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buChar char="-"/>
      <a:defRPr sz="900" kern="1200">
        <a:solidFill>
          <a:schemeClr val="tx1"/>
        </a:solidFill>
        <a:latin typeface="Verdana" pitchFamily="34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buChar char="-"/>
      <a:defRPr sz="900" kern="1200">
        <a:solidFill>
          <a:schemeClr val="tx1"/>
        </a:solidFill>
        <a:latin typeface="Verdana" pitchFamily="34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buChar char="-"/>
      <a:defRPr sz="900" kern="1200">
        <a:solidFill>
          <a:schemeClr val="tx1"/>
        </a:solidFill>
        <a:latin typeface="Verdana" pitchFamily="34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804763" indent="-309524" eaLnBrk="0" hangingPunct="0">
              <a:defRPr sz="2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238098" indent="-247620" eaLnBrk="0" hangingPunct="0">
              <a:defRPr sz="2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733337" indent="-247620" eaLnBrk="0" hangingPunct="0">
              <a:defRPr sz="2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228576" indent="-247620" eaLnBrk="0" hangingPunct="0">
              <a:defRPr sz="2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723815" indent="-24762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3219054" indent="-24762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714293" indent="-24762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4209532" indent="-24762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fld id="{1C71A172-A81E-4453-8747-504C7E8231FE}" type="slidenum">
              <a:rPr lang="en-US" sz="1000"/>
              <a:pPr/>
              <a:t>1</a:t>
            </a:fld>
            <a:endParaRPr lang="en-US" sz="10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None/>
            </a:pPr>
            <a:r>
              <a:rPr lang="en-GB" dirty="0" smtClean="0"/>
              <a:t>CSP consortium led by NRC Herzberg Institute of Astrophysics in Canada, large consortium</a:t>
            </a:r>
          </a:p>
          <a:p>
            <a:pPr>
              <a:buNone/>
            </a:pPr>
            <a:r>
              <a:rPr lang="en-GB" dirty="0" smtClean="0"/>
              <a:t>Since last year our (</a:t>
            </a:r>
            <a:r>
              <a:rPr lang="en-GB" dirty="0" err="1" smtClean="0"/>
              <a:t>Astron’s</a:t>
            </a:r>
            <a:r>
              <a:rPr lang="en-GB" dirty="0" smtClean="0"/>
              <a:t>) effort</a:t>
            </a:r>
            <a:r>
              <a:rPr lang="en-GB" baseline="0" dirty="0" smtClean="0"/>
              <a:t> has been increased in order to basically push UniBoard^2 technology in CSP.</a:t>
            </a:r>
          </a:p>
          <a:p>
            <a:pPr>
              <a:buNone/>
            </a:pPr>
            <a:r>
              <a:rPr lang="en-GB" baseline="0" dirty="0" smtClean="0"/>
              <a:t>The work involved to do the same for LFAA decreased.</a:t>
            </a:r>
            <a:endParaRPr lang="en-GB" dirty="0" smtClean="0"/>
          </a:p>
          <a:p>
            <a:pPr>
              <a:buNone/>
            </a:pPr>
            <a:r>
              <a:rPr lang="en-GB" dirty="0" smtClean="0"/>
              <a:t>Just recently held the PDR</a:t>
            </a:r>
          </a:p>
          <a:p>
            <a:pPr>
              <a:buNone/>
            </a:pPr>
            <a:r>
              <a:rPr lang="en-US" dirty="0" smtClean="0"/>
              <a:t>“Bureaucracy is the art of making the possible impossible”</a:t>
            </a:r>
            <a:endParaRPr lang="en-GB" dirty="0" smtClean="0"/>
          </a:p>
          <a:p>
            <a:pPr>
              <a:buNone/>
            </a:pPr>
            <a:r>
              <a:rPr lang="en-GB" dirty="0" smtClean="0"/>
              <a:t>Held December last year. External people in panel and internal people.</a:t>
            </a:r>
          </a:p>
          <a:p>
            <a:pPr>
              <a:buNone/>
            </a:pPr>
            <a:r>
              <a:rPr lang="en-GB" dirty="0" smtClean="0"/>
              <a:t>Panel</a:t>
            </a:r>
            <a:r>
              <a:rPr lang="en-GB" baseline="0" dirty="0" smtClean="0"/>
              <a:t> report not available yet.</a:t>
            </a:r>
            <a:endParaRPr lang="en-GB" dirty="0" smtClean="0"/>
          </a:p>
          <a:p>
            <a:pPr>
              <a:buNone/>
            </a:pPr>
            <a:r>
              <a:rPr lang="en-GB" dirty="0" smtClean="0"/>
              <a:t>Calibration</a:t>
            </a:r>
          </a:p>
          <a:p>
            <a:pPr>
              <a:buNone/>
            </a:pPr>
            <a:r>
              <a:rPr lang="en-GB" dirty="0" smtClean="0"/>
              <a:t>Not all doc’s where</a:t>
            </a:r>
            <a:r>
              <a:rPr lang="en-GB" baseline="0" dirty="0" smtClean="0"/>
              <a:t> in the same state: 140</a:t>
            </a:r>
            <a:endParaRPr lang="en-GB" dirty="0" smtClean="0"/>
          </a:p>
          <a:p>
            <a:pPr>
              <a:buNone/>
            </a:pPr>
            <a:r>
              <a:rPr lang="en-GB" dirty="0" smtClean="0"/>
              <a:t>Inconsistency</a:t>
            </a:r>
            <a:r>
              <a:rPr lang="en-GB" baseline="0" dirty="0" smtClean="0"/>
              <a:t> between ADD and requirements.</a:t>
            </a:r>
          </a:p>
          <a:p>
            <a:pPr>
              <a:buNone/>
            </a:pPr>
            <a:r>
              <a:rPr lang="en-GB" baseline="0" dirty="0" smtClean="0"/>
              <a:t>Some L1 </a:t>
            </a:r>
            <a:r>
              <a:rPr lang="en-GB" baseline="0" dirty="0" err="1" smtClean="0"/>
              <a:t>req’s</a:t>
            </a:r>
            <a:r>
              <a:rPr lang="en-GB" baseline="0" dirty="0" smtClean="0"/>
              <a:t> were not there and consortium should have made assumptions. But they were not always traceable.</a:t>
            </a:r>
          </a:p>
          <a:p>
            <a:pPr>
              <a:buNone/>
            </a:pPr>
            <a:r>
              <a:rPr lang="en-GB" baseline="0" dirty="0" smtClean="0"/>
              <a:t>Reliability of cost estimation. There is still some pretty margin in it.</a:t>
            </a:r>
          </a:p>
          <a:p>
            <a:pPr>
              <a:buNone/>
            </a:pPr>
            <a:r>
              <a:rPr lang="en-GB" dirty="0" smtClean="0"/>
              <a:t>Delta PDR will be held to: include the re-</a:t>
            </a:r>
            <a:r>
              <a:rPr lang="en-GB" dirty="0" err="1" smtClean="0"/>
              <a:t>baselining</a:t>
            </a:r>
            <a:r>
              <a:rPr lang="en-GB" dirty="0" smtClean="0"/>
              <a:t> and the proposed changes, amongst one of them is a SKA-LOW </a:t>
            </a:r>
            <a:r>
              <a:rPr lang="en-GB" dirty="0" err="1" smtClean="0"/>
              <a:t>beamformer</a:t>
            </a:r>
            <a:endParaRPr lang="en-GB" dirty="0" smtClean="0"/>
          </a:p>
          <a:p>
            <a:pPr eaLnBrk="1" hangingPunct="1">
              <a:spcBef>
                <a:spcPct val="0"/>
              </a:spcBef>
            </a:pPr>
            <a:endParaRPr lang="en-GB" dirty="0" smtClean="0">
              <a:ea typeface="ＭＳ Ｐゴシック" pitchFamily="34" charset="-128"/>
            </a:endParaRPr>
          </a:p>
          <a:p>
            <a:pPr eaLnBrk="1" hangingPunct="1">
              <a:buNone/>
            </a:pPr>
            <a:endParaRPr lang="nl-NL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138 boards </a:t>
            </a:r>
            <a:r>
              <a:rPr lang="en-GB" dirty="0" smtClean="0"/>
              <a:t>required</a:t>
            </a:r>
          </a:p>
          <a:p>
            <a:r>
              <a:rPr lang="en-GB" dirty="0" smtClean="0"/>
              <a:t>-connect boards via </a:t>
            </a:r>
            <a:r>
              <a:rPr lang="en-GB" dirty="0" err="1" smtClean="0"/>
              <a:t>fibers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94DF6B-2196-4393-AFBB-50B7D793A8E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5642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Philosophy: mezzanine boards which can have</a:t>
            </a:r>
            <a:r>
              <a:rPr lang="en-GB" baseline="0" dirty="0" smtClean="0"/>
              <a:t> dedicated functionalities. Overdesigned motherboard to provide that.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94DF6B-2196-4393-AFBB-50B7D793A8E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7099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Mock up available: end of </a:t>
            </a:r>
            <a:r>
              <a:rPr lang="en-GB" dirty="0" smtClean="0"/>
              <a:t>February</a:t>
            </a:r>
          </a:p>
          <a:p>
            <a:r>
              <a:rPr lang="en-GB" dirty="0" smtClean="0"/>
              <a:t>Boards expected in</a:t>
            </a:r>
            <a:r>
              <a:rPr lang="en-GB" baseline="0" dirty="0" smtClean="0"/>
              <a:t> June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94DF6B-2196-4393-AFBB-50B7D793A8E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8207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Philosophy:</a:t>
            </a:r>
            <a:r>
              <a:rPr lang="en-GB" baseline="0" dirty="0" smtClean="0"/>
              <a:t> integrate more boards in a sub-rack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94DF6B-2196-4393-AFBB-50B7D793A8E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8724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64</a:t>
            </a:r>
            <a:r>
              <a:rPr lang="en-GB" baseline="0" dirty="0" smtClean="0"/>
              <a:t> or 128 </a:t>
            </a:r>
            <a:r>
              <a:rPr lang="en-GB" baseline="0" dirty="0" smtClean="0"/>
              <a:t>necessary</a:t>
            </a:r>
          </a:p>
          <a:p>
            <a:r>
              <a:rPr lang="en-GB" baseline="0" dirty="0" smtClean="0"/>
              <a:t>Status: layout finished, will get in production</a:t>
            </a:r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94DF6B-2196-4393-AFBB-50B7D793A8E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643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 smtClean="0"/>
              <a:t>Complex door </a:t>
            </a:r>
            <a:r>
              <a:rPr lang="en-GB" dirty="0" err="1" smtClean="0"/>
              <a:t>vele</a:t>
            </a:r>
            <a:r>
              <a:rPr lang="en-GB" dirty="0" smtClean="0"/>
              <a:t> transceivers, Arria10 </a:t>
            </a:r>
            <a:r>
              <a:rPr lang="en-GB" dirty="0" err="1" smtClean="0"/>
              <a:t>eisen</a:t>
            </a:r>
            <a:r>
              <a:rPr lang="en-GB" dirty="0" smtClean="0"/>
              <a:t> </a:t>
            </a:r>
            <a:r>
              <a:rPr lang="en-GB" dirty="0" err="1" smtClean="0"/>
              <a:t>veranderen</a:t>
            </a:r>
            <a:r>
              <a:rPr lang="en-GB" dirty="0" smtClean="0"/>
              <a:t> steeds (engineering sample)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~1-2.4 </a:t>
            </a:r>
            <a:r>
              <a:rPr lang="en-US" dirty="0" err="1" smtClean="0"/>
              <a:t>Tbps</a:t>
            </a:r>
            <a:r>
              <a:rPr lang="en-US" dirty="0" smtClean="0"/>
              <a:t> (26-64 DVDs per second)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5-21 TMAC/s: (40 - 162 PCs)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-18 layers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-5586 parts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-280 m trace length</a:t>
            </a:r>
            <a:endParaRPr lang="en-GB" dirty="0" smtClean="0"/>
          </a:p>
          <a:p>
            <a:r>
              <a:rPr lang="en-US" dirty="0" smtClean="0"/>
              <a:t>Number of multipliers (18x19): 3036</a:t>
            </a:r>
          </a:p>
          <a:p>
            <a:r>
              <a:rPr lang="en-US" dirty="0" smtClean="0"/>
              <a:t>Input data rate: 960 </a:t>
            </a:r>
            <a:r>
              <a:rPr lang="en-US" dirty="0" err="1" smtClean="0"/>
              <a:t>Gbps</a:t>
            </a:r>
            <a:endParaRPr lang="en-US" dirty="0" smtClean="0"/>
          </a:p>
          <a:p>
            <a:r>
              <a:rPr lang="en-US" dirty="0" smtClean="0"/>
              <a:t>Output data rate: 960 </a:t>
            </a:r>
            <a:r>
              <a:rPr lang="en-US" dirty="0" err="1" smtClean="0"/>
              <a:t>Gbps</a:t>
            </a:r>
            <a:endParaRPr lang="en-US" dirty="0" smtClean="0"/>
          </a:p>
          <a:p>
            <a:r>
              <a:rPr lang="en-US" dirty="0" smtClean="0"/>
              <a:t>Board interconnection data rate: 960 </a:t>
            </a:r>
            <a:r>
              <a:rPr lang="en-US" dirty="0" err="1" smtClean="0"/>
              <a:t>Gbps</a:t>
            </a:r>
            <a:endParaRPr lang="en-US" dirty="0" smtClean="0"/>
          </a:p>
          <a:p>
            <a:r>
              <a:rPr lang="en-US" dirty="0" smtClean="0"/>
              <a:t>DDR4 memory: 64 </a:t>
            </a:r>
            <a:r>
              <a:rPr lang="en-US" dirty="0" err="1" smtClean="0"/>
              <a:t>GByte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94DF6B-2196-4393-AFBB-50B7D793A8E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1997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Dip is caused</a:t>
            </a:r>
            <a:r>
              <a:rPr lang="en-GB" baseline="0" dirty="0" smtClean="0"/>
              <a:t> by the fact that the # multipliers did not grow much from Uni1 to Uni2 and 4 FPGAs instead of 8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94DF6B-2196-4393-AFBB-50B7D793A8E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2779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Proposed</a:t>
            </a:r>
            <a:r>
              <a:rPr lang="en-GB" baseline="0" dirty="0" smtClean="0"/>
              <a:t> 8 sections of each 8 board</a:t>
            </a:r>
          </a:p>
          <a:p>
            <a:r>
              <a:rPr lang="en-GB" baseline="0" dirty="0" smtClean="0"/>
              <a:t>Each section deals with 1/8 </a:t>
            </a:r>
            <a:r>
              <a:rPr lang="en-GB" baseline="0" dirty="0" err="1" smtClean="0"/>
              <a:t>th</a:t>
            </a:r>
            <a:r>
              <a:rPr lang="en-GB" baseline="0" dirty="0" smtClean="0"/>
              <a:t> of the bandwidth</a:t>
            </a:r>
          </a:p>
          <a:p>
            <a:r>
              <a:rPr lang="en-GB" baseline="0" dirty="0" smtClean="0"/>
              <a:t>Not 1 big switch is required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94DF6B-2196-4393-AFBB-50B7D793A8E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4283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Switch</a:t>
            </a:r>
            <a:r>
              <a:rPr lang="en-GB" baseline="0" dirty="0" smtClean="0"/>
              <a:t> takes care of sending 1/8 </a:t>
            </a:r>
            <a:r>
              <a:rPr lang="en-GB" baseline="0" dirty="0" err="1" smtClean="0"/>
              <a:t>th</a:t>
            </a:r>
            <a:r>
              <a:rPr lang="en-GB" baseline="0" dirty="0" smtClean="0"/>
              <a:t> of bandwidth of 8 stations to one </a:t>
            </a:r>
            <a:r>
              <a:rPr lang="en-GB" baseline="0" dirty="0" err="1" smtClean="0"/>
              <a:t>correlator</a:t>
            </a:r>
            <a:r>
              <a:rPr lang="en-GB" baseline="0" dirty="0" smtClean="0"/>
              <a:t> section</a:t>
            </a:r>
          </a:p>
          <a:p>
            <a:r>
              <a:rPr lang="en-GB" baseline="0" dirty="0" smtClean="0"/>
              <a:t>Within a section the distribution of stations for a smaller part of the bandwidth is done</a:t>
            </a:r>
          </a:p>
          <a:p>
            <a:r>
              <a:rPr lang="en-GB" baseline="0" dirty="0" smtClean="0"/>
              <a:t>Such that each node receives the data of all stations for a small part of the bandwidth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94DF6B-2196-4393-AFBB-50B7D793A8E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3585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10 </a:t>
            </a:r>
            <a:r>
              <a:rPr lang="en-GB" dirty="0" err="1" smtClean="0"/>
              <a:t>Gbps</a:t>
            </a:r>
            <a:r>
              <a:rPr lang="en-GB" dirty="0" smtClean="0"/>
              <a:t> connections per station (1024 stations x 10 </a:t>
            </a:r>
            <a:r>
              <a:rPr lang="en-GB" dirty="0" err="1" smtClean="0"/>
              <a:t>Gbps</a:t>
            </a:r>
            <a:r>
              <a:rPr lang="en-GB" dirty="0" smtClean="0"/>
              <a:t>), 60 </a:t>
            </a:r>
            <a:r>
              <a:rPr lang="en-GB" dirty="0" err="1" smtClean="0"/>
              <a:t>Tbps</a:t>
            </a:r>
            <a:r>
              <a:rPr lang="en-GB" dirty="0" smtClean="0"/>
              <a:t> coming out of the </a:t>
            </a:r>
            <a:r>
              <a:rPr lang="en-GB" dirty="0" err="1" smtClean="0"/>
              <a:t>correlator</a:t>
            </a:r>
            <a:endParaRPr lang="en-GB" dirty="0" smtClean="0"/>
          </a:p>
          <a:p>
            <a:r>
              <a:rPr lang="en-GB" dirty="0" smtClean="0"/>
              <a:t>-input boards not necessary if 40 G is possible</a:t>
            </a:r>
          </a:p>
          <a:p>
            <a:r>
              <a:rPr lang="en-GB" dirty="0" smtClean="0"/>
              <a:t>-conservative 8 boards</a:t>
            </a:r>
            <a:r>
              <a:rPr lang="en-GB" baseline="0" dirty="0" smtClean="0"/>
              <a:t> per sub-rack. Can be cranked up to 16.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94DF6B-2196-4393-AFBB-50B7D793A8E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120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dirty="0" smtClean="0">
                <a:ea typeface="ＭＳ Ｐゴシック" pitchFamily="34" charset="-128"/>
              </a:rPr>
              <a:t>Basically</a:t>
            </a:r>
            <a:r>
              <a:rPr lang="en-GB" baseline="0" dirty="0" smtClean="0">
                <a:ea typeface="ＭＳ Ｐゴシック" pitchFamily="34" charset="-128"/>
              </a:rPr>
              <a:t> SKA Phase 1 will deliver 3 instruments. Independently.</a:t>
            </a:r>
            <a:endParaRPr lang="en-GB" dirty="0" smtClean="0"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GB" dirty="0" smtClean="0">
                <a:ea typeface="ＭＳ Ｐゴシック" pitchFamily="34" charset="-128"/>
              </a:rPr>
              <a:t>Organised per function instead</a:t>
            </a:r>
            <a:r>
              <a:rPr lang="en-GB" baseline="0" dirty="0" smtClean="0">
                <a:ea typeface="ＭＳ Ｐゴシック" pitchFamily="34" charset="-128"/>
              </a:rPr>
              <a:t> of per instrument</a:t>
            </a:r>
            <a:r>
              <a:rPr lang="en-GB" dirty="0" smtClean="0">
                <a:ea typeface="ＭＳ Ｐゴシック" pitchFamily="34" charset="-128"/>
              </a:rPr>
              <a:t>:</a:t>
            </a:r>
            <a:r>
              <a:rPr lang="en-GB" baseline="0" dirty="0" smtClean="0">
                <a:ea typeface="ＭＳ Ｐゴシック" pitchFamily="34" charset="-128"/>
              </a:rPr>
              <a:t> CSP will deliver 3 </a:t>
            </a:r>
            <a:r>
              <a:rPr lang="en-GB" baseline="0" dirty="0" err="1" smtClean="0">
                <a:ea typeface="ＭＳ Ｐゴシック" pitchFamily="34" charset="-128"/>
              </a:rPr>
              <a:t>correlators</a:t>
            </a:r>
            <a:r>
              <a:rPr lang="en-GB" baseline="0" dirty="0" smtClean="0">
                <a:ea typeface="ＭＳ Ｐゴシック" pitchFamily="34" charset="-128"/>
              </a:rPr>
              <a:t> for basically 3 different instruments.</a:t>
            </a:r>
            <a:endParaRPr lang="en-GB" dirty="0" smtClean="0">
              <a:ea typeface="ＭＳ Ｐゴシック" pitchFamily="34" charset="-128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804763" indent="-309524" eaLnBrk="0" hangingPunct="0">
              <a:defRPr sz="2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238098" indent="-247620" eaLnBrk="0" hangingPunct="0">
              <a:defRPr sz="2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733337" indent="-247620" eaLnBrk="0" hangingPunct="0">
              <a:defRPr sz="2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228576" indent="-247620" eaLnBrk="0" hangingPunct="0">
              <a:defRPr sz="2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723815" indent="-24762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3219054" indent="-24762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714293" indent="-24762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4209532" indent="-24762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fld id="{FFC16C9E-E797-441B-8AD8-0E3EC315486D}" type="slidenum">
              <a:rPr lang="en-GB" sz="1000">
                <a:latin typeface="Calibri" pitchFamily="34" charset="0"/>
              </a:rPr>
              <a:pPr/>
              <a:t>2</a:t>
            </a:fld>
            <a:endParaRPr lang="en-GB" sz="10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 total 64 boards </a:t>
            </a:r>
            <a:r>
              <a:rPr lang="en-GB" dirty="0" smtClean="0"/>
              <a:t>required or 128 …</a:t>
            </a:r>
            <a:endParaRPr lang="en-GB" dirty="0" smtClean="0"/>
          </a:p>
          <a:p>
            <a:r>
              <a:rPr lang="en-GB" dirty="0" smtClean="0"/>
              <a:t>8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subracks</a:t>
            </a:r>
            <a:r>
              <a:rPr lang="en-GB" baseline="0" dirty="0" smtClean="0"/>
              <a:t> or maybe 4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94DF6B-2196-4393-AFBB-50B7D793A8E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1865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Status of firmware for</a:t>
            </a:r>
            <a:r>
              <a:rPr lang="en-GB" baseline="0" dirty="0" smtClean="0"/>
              <a:t> Uni^2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94DF6B-2196-4393-AFBB-50B7D793A8E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5960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altLang="nl-NL" dirty="0" err="1" smtClean="0"/>
              <a:t>By</a:t>
            </a:r>
            <a:r>
              <a:rPr lang="nl-NL" altLang="nl-NL" dirty="0" smtClean="0"/>
              <a:t> </a:t>
            </a:r>
            <a:r>
              <a:rPr lang="nl-NL" altLang="nl-NL" dirty="0" err="1" smtClean="0"/>
              <a:t>using</a:t>
            </a:r>
            <a:r>
              <a:rPr lang="nl-NL" altLang="nl-NL" dirty="0" smtClean="0"/>
              <a:t> the standard </a:t>
            </a:r>
            <a:r>
              <a:rPr lang="nl-NL" altLang="nl-NL" b="1" dirty="0" smtClean="0"/>
              <a:t>DP</a:t>
            </a:r>
            <a:r>
              <a:rPr lang="nl-NL" altLang="nl-NL" dirty="0" smtClean="0"/>
              <a:t> </a:t>
            </a:r>
            <a:r>
              <a:rPr lang="nl-NL" altLang="nl-NL" dirty="0" err="1" smtClean="0"/>
              <a:t>and</a:t>
            </a:r>
            <a:r>
              <a:rPr lang="nl-NL" altLang="nl-NL" dirty="0" smtClean="0"/>
              <a:t> </a:t>
            </a:r>
            <a:r>
              <a:rPr lang="nl-NL" altLang="nl-NL" b="1" dirty="0" smtClean="0"/>
              <a:t>MM</a:t>
            </a:r>
            <a:r>
              <a:rPr lang="nl-NL" altLang="nl-NL" dirty="0" smtClean="0"/>
              <a:t> interfaces the CSP design </a:t>
            </a:r>
            <a:r>
              <a:rPr lang="nl-NL" altLang="nl-NL" dirty="0" err="1" smtClean="0"/>
              <a:t>can</a:t>
            </a:r>
            <a:r>
              <a:rPr lang="nl-NL" altLang="nl-NL" dirty="0" smtClean="0"/>
              <a:t> focus on the </a:t>
            </a:r>
            <a:r>
              <a:rPr lang="nl-NL" altLang="nl-NL" b="1" dirty="0" smtClean="0"/>
              <a:t>Data </a:t>
            </a:r>
            <a:r>
              <a:rPr lang="nl-NL" altLang="nl-NL" b="1" dirty="0" err="1" smtClean="0"/>
              <a:t>Reorder</a:t>
            </a:r>
            <a:r>
              <a:rPr lang="nl-NL" altLang="nl-NL" b="1" dirty="0" smtClean="0"/>
              <a:t> </a:t>
            </a:r>
            <a:r>
              <a:rPr lang="nl-NL" altLang="nl-NL" dirty="0" err="1" smtClean="0"/>
              <a:t>and</a:t>
            </a:r>
            <a:r>
              <a:rPr lang="nl-NL" altLang="nl-NL" dirty="0" smtClean="0"/>
              <a:t> </a:t>
            </a:r>
            <a:r>
              <a:rPr lang="nl-NL" altLang="nl-NL" b="1" dirty="0" smtClean="0"/>
              <a:t>DSP</a:t>
            </a:r>
            <a:r>
              <a:rPr lang="nl-NL" altLang="nl-NL" dirty="0" smtClean="0"/>
              <a:t> </a:t>
            </a:r>
            <a:r>
              <a:rPr lang="nl-NL" altLang="nl-NL" dirty="0" err="1" smtClean="0"/>
              <a:t>functionality</a:t>
            </a:r>
            <a:endParaRPr lang="nl-NL" altLang="nl-NL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94DF6B-2196-4393-AFBB-50B7D793A8E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2123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From the outside it does</a:t>
            </a:r>
            <a:r>
              <a:rPr lang="en-GB" baseline="0" dirty="0" smtClean="0"/>
              <a:t> not always look what is inside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94DF6B-2196-4393-AFBB-50B7D793A8E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613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 are in multiple </a:t>
            </a:r>
            <a:r>
              <a:rPr lang="en-GB" dirty="0" err="1" smtClean="0"/>
              <a:t>workpackages</a:t>
            </a:r>
            <a:r>
              <a:rPr lang="en-GB" dirty="0" smtClean="0"/>
              <a:t> of CSP. Today we</a:t>
            </a:r>
            <a:r>
              <a:rPr lang="en-GB" baseline="0" dirty="0" smtClean="0"/>
              <a:t> will talk about SKA-LOW and therein we do the following.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94DF6B-2196-4393-AFBB-50B7D793A8E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407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94DF6B-2196-4393-AFBB-50B7D793A8E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155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Its </a:t>
            </a:r>
            <a:r>
              <a:rPr lang="en-GB" dirty="0" smtClean="0"/>
              <a:t>all about size</a:t>
            </a:r>
            <a:r>
              <a:rPr lang="en-GB" dirty="0" smtClean="0"/>
              <a:t>. Size does matter. </a:t>
            </a:r>
          </a:p>
          <a:p>
            <a:r>
              <a:rPr lang="en-GB" dirty="0" smtClean="0"/>
              <a:t>Data rate not much higher than APERTIF, but processing is. Cause: more inputs, 1</a:t>
            </a:r>
            <a:r>
              <a:rPr lang="en-GB" baseline="0" dirty="0" smtClean="0"/>
              <a:t> beam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94DF6B-2196-4393-AFBB-50B7D793A8E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055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Sometimes</a:t>
            </a:r>
            <a:r>
              <a:rPr lang="en-GB" baseline="0" dirty="0" smtClean="0"/>
              <a:t> it feels like a battle, but it is really not. For some applications its better to use one, while for others its better to use the other.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94DF6B-2196-4393-AFBB-50B7D793A8E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812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Within SKA-LOW we try to shake hands and use the optimal</a:t>
            </a:r>
            <a:r>
              <a:rPr lang="en-GB" baseline="0" dirty="0" smtClean="0"/>
              <a:t> technology in the right phase. Hence we are thinking off using first GPUs for the prototype (while the FPGA design is not done yet) and replace this later with FPGAs.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94DF6B-2196-4393-AFBB-50B7D793A8E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226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00" b="0" i="0" u="none" strike="noStrike" kern="1200" baseline="0" dirty="0" smtClean="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  <a:cs typeface="+mn-cs"/>
              </a:rPr>
              <a:t>1) 512 IBM Power 8 S824 servers each housing [52 19” racks]</a:t>
            </a:r>
          </a:p>
          <a:p>
            <a:r>
              <a:rPr lang="en-GB" sz="900" b="0" i="0" u="none" strike="noStrike" kern="1200" baseline="0" dirty="0" smtClean="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  <a:cs typeface="+mn-cs"/>
              </a:rPr>
              <a:t>a. 2 x Pascal GPU each in x16 </a:t>
            </a:r>
            <a:r>
              <a:rPr lang="en-GB" sz="900" b="0" i="0" u="none" strike="noStrike" kern="1200" baseline="0" dirty="0" err="1" smtClean="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  <a:cs typeface="+mn-cs"/>
              </a:rPr>
              <a:t>PCIe</a:t>
            </a:r>
            <a:r>
              <a:rPr lang="en-GB" sz="900" b="0" i="0" u="none" strike="noStrike" kern="1200" baseline="0" dirty="0" smtClean="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  <a:cs typeface="+mn-cs"/>
              </a:rPr>
              <a:t> Gen3 slots</a:t>
            </a:r>
          </a:p>
          <a:p>
            <a:r>
              <a:rPr lang="en-US" sz="900" b="0" i="0" u="none" strike="noStrike" kern="1200" baseline="0" dirty="0" smtClean="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  <a:cs typeface="+mn-cs"/>
              </a:rPr>
              <a:t>b. 2 x dual FDR (or single EDR) </a:t>
            </a:r>
            <a:r>
              <a:rPr lang="en-US" sz="900" b="0" i="0" u="none" strike="noStrike" kern="1200" baseline="0" dirty="0" err="1" smtClean="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  <a:cs typeface="+mn-cs"/>
              </a:rPr>
              <a:t>Infiniband</a:t>
            </a:r>
            <a:r>
              <a:rPr lang="en-US" sz="900" b="0" i="0" u="none" strike="noStrike" kern="1200" baseline="0" dirty="0" smtClean="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  <a:cs typeface="+mn-cs"/>
              </a:rPr>
              <a:t> host adapter each in x16 </a:t>
            </a:r>
            <a:r>
              <a:rPr lang="en-US" sz="900" b="0" i="0" u="none" strike="noStrike" kern="1200" baseline="0" dirty="0" err="1" smtClean="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  <a:cs typeface="+mn-cs"/>
              </a:rPr>
              <a:t>PCIe</a:t>
            </a:r>
            <a:r>
              <a:rPr lang="en-US" sz="900" b="0" i="0" u="none" strike="noStrike" kern="1200" baseline="0" dirty="0" smtClean="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  <a:cs typeface="+mn-cs"/>
              </a:rPr>
              <a:t> Gen3 slots</a:t>
            </a:r>
          </a:p>
          <a:p>
            <a:r>
              <a:rPr lang="en-US" sz="900" b="0" i="0" u="none" strike="noStrike" kern="1200" baseline="0" dirty="0" smtClean="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  <a:cs typeface="+mn-cs"/>
              </a:rPr>
              <a:t>c. 1 x single FDR </a:t>
            </a:r>
            <a:r>
              <a:rPr lang="en-US" sz="900" b="0" i="0" u="none" strike="noStrike" kern="1200" baseline="0" dirty="0" err="1" smtClean="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  <a:cs typeface="+mn-cs"/>
              </a:rPr>
              <a:t>Infiniband</a:t>
            </a:r>
            <a:r>
              <a:rPr lang="en-US" sz="900" b="0" i="0" u="none" strike="noStrike" kern="1200" baseline="0" dirty="0" smtClean="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  <a:cs typeface="+mn-cs"/>
              </a:rPr>
              <a:t> host adapter in a x8 slot</a:t>
            </a:r>
          </a:p>
          <a:p>
            <a:r>
              <a:rPr lang="en-US" sz="900" b="0" i="0" u="none" strike="noStrike" kern="1200" baseline="0" dirty="0" smtClean="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  <a:cs typeface="+mn-cs"/>
              </a:rPr>
              <a:t>d. 1 x quad 10GbE Ethernet host adapter in a x8 slot</a:t>
            </a:r>
          </a:p>
          <a:p>
            <a:r>
              <a:rPr lang="en-US" sz="900" b="0" i="0" u="none" strike="noStrike" kern="1200" baseline="0" dirty="0" smtClean="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  <a:cs typeface="+mn-cs"/>
              </a:rPr>
              <a:t>2) 512 Port FDR SX6536 </a:t>
            </a:r>
            <a:r>
              <a:rPr lang="en-US" sz="900" b="0" i="0" u="none" strike="noStrike" kern="1200" baseline="0" dirty="0" err="1" smtClean="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  <a:cs typeface="+mn-cs"/>
              </a:rPr>
              <a:t>infiniband</a:t>
            </a:r>
            <a:r>
              <a:rPr lang="en-US" sz="900" b="0" i="0" u="none" strike="noStrike" kern="1200" baseline="0" dirty="0" smtClean="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  <a:cs typeface="+mn-cs"/>
              </a:rPr>
              <a:t> switch. This is a 648 port chassis with 18x36 port spines</a:t>
            </a:r>
          </a:p>
          <a:p>
            <a:r>
              <a:rPr lang="en-GB" sz="900" b="0" i="0" u="none" strike="noStrike" kern="1200" baseline="0" dirty="0" smtClean="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  <a:cs typeface="+mn-cs"/>
              </a:rPr>
              <a:t>and 36x18 port leafs.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94DF6B-2196-4393-AFBB-50B7D793A8E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4548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900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1" charset="-128"/>
                <a:cs typeface="+mn-cs"/>
              </a:rPr>
              <a:t>Xilinx XCKU115 (5520 multipliers)</a:t>
            </a:r>
          </a:p>
          <a:p>
            <a:r>
              <a:rPr lang="en-AU" sz="900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1" charset="-128"/>
                <a:cs typeface="+mn-cs"/>
              </a:rPr>
              <a:t>400</a:t>
            </a:r>
            <a:r>
              <a:rPr lang="en-AU" sz="900" kern="1200" baseline="0" dirty="0" smtClean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1" charset="-128"/>
                <a:cs typeface="+mn-cs"/>
              </a:rPr>
              <a:t> MHz clock (2 TMACs)</a:t>
            </a:r>
          </a:p>
          <a:p>
            <a:r>
              <a:rPr lang="en-AU" sz="900" kern="1200" baseline="0" dirty="0" smtClean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1" charset="-128"/>
                <a:cs typeface="+mn-cs"/>
              </a:rPr>
              <a:t>Redback-3 was in April 2014 in production</a:t>
            </a:r>
          </a:p>
          <a:p>
            <a:r>
              <a:rPr lang="en-AU" sz="900" kern="1200" baseline="0" dirty="0" smtClean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1" charset="-128"/>
                <a:cs typeface="+mn-cs"/>
              </a:rPr>
              <a:t>Redback-4 in definition phase (start 2015</a:t>
            </a:r>
            <a:r>
              <a:rPr lang="en-AU" sz="900" kern="1200" baseline="0" dirty="0" smtClean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1" charset="-128"/>
                <a:cs typeface="+mn-cs"/>
              </a:rPr>
              <a:t>)</a:t>
            </a:r>
          </a:p>
          <a:p>
            <a:r>
              <a:rPr lang="en-AU" sz="900" kern="1200" baseline="0" dirty="0" smtClean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1" charset="-128"/>
                <a:cs typeface="+mn-cs"/>
              </a:rPr>
              <a:t>1 U approach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94DF6B-2196-4393-AFBB-50B7D793A8E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61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1435100" y="169863"/>
            <a:ext cx="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nl-NL"/>
          </a:p>
        </p:txBody>
      </p:sp>
      <p:pic>
        <p:nvPicPr>
          <p:cNvPr id="5" name="Picture 27" descr="ASTRON_Achtergrond_03_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5756275" y="1247775"/>
            <a:ext cx="28289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200"/>
              <a:t>Netherlands Institute for Radio Astronomy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7038" y="2286000"/>
            <a:ext cx="7466012" cy="190500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7038" y="4876800"/>
            <a:ext cx="7466012" cy="1143000"/>
          </a:xfrm>
        </p:spPr>
        <p:txBody>
          <a:bodyPr rIns="180000"/>
          <a:lstStyle>
            <a:lvl1pPr marL="0" indent="0">
              <a:lnSpc>
                <a:spcPct val="100000"/>
              </a:lnSpc>
              <a:spcAft>
                <a:spcPct val="0"/>
              </a:spcAft>
              <a:buFont typeface="Wingdings" pitchFamily="2" charset="2"/>
              <a:buNone/>
              <a:tabLst>
                <a:tab pos="476250" algn="l"/>
              </a:tabLst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 rot="16200000">
            <a:off x="8461375" y="5178425"/>
            <a:ext cx="1136650" cy="38100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86C04-91DC-4ADC-8BFB-2254925F4BCE}" type="slidenum">
              <a:rPr lang="en-US"/>
              <a:pPr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>
          <a:xfrm>
            <a:off x="427038" y="6477000"/>
            <a:ext cx="6604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ASTRON is part of the Netherlands Organisation for Scientific Research (NWO)</a:t>
            </a:r>
          </a:p>
        </p:txBody>
      </p:sp>
    </p:spTree>
    <p:extLst>
      <p:ext uri="{BB962C8B-B14F-4D97-AF65-F5344CB8AC3E}">
        <p14:creationId xmlns:p14="http://schemas.microsoft.com/office/powerpoint/2010/main" val="24570009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C2EB4-82A7-4FE5-84E7-878338AA56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738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2088" y="228600"/>
            <a:ext cx="2036762" cy="6061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7038" y="228600"/>
            <a:ext cx="5962650" cy="6061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6CC8C-C235-48A7-AFBC-84B21186C8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054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038" y="228600"/>
            <a:ext cx="6126162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27038" y="1600200"/>
            <a:ext cx="3998912" cy="4689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8350" y="1600200"/>
            <a:ext cx="4000500" cy="4689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3BAED-CCBE-4D43-A911-7446F9353B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024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39750" y="1628775"/>
            <a:ext cx="8064500" cy="4464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895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1153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65406-7C68-4095-8B69-F7AFDB69F6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018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7038" y="1600200"/>
            <a:ext cx="3998912" cy="4689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8350" y="1600200"/>
            <a:ext cx="4000500" cy="4689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6D18E-3F58-40D5-B0CB-CC39E7D567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923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2E5A3-A5A0-43F6-A5F2-D47617D60D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801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14039-4069-4712-B628-2F0657BAE5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766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B59C4-4458-4436-A54D-807AB67DFF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47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595DB-6D9C-4E00-8D1B-CCBFDCF70C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09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6E68A-86AA-4524-A3E6-72EE861282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860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4" descr="ASTRON_Header_Small_03_0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7038" y="228600"/>
            <a:ext cx="612616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180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427038" y="1600200"/>
            <a:ext cx="8151812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 rot="-5400000">
            <a:off x="8169275" y="487680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defRPr sz="1000">
                <a:solidFill>
                  <a:schemeClr val="bg1"/>
                </a:solidFill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7038" y="6477000"/>
            <a:ext cx="589756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bg1"/>
                </a:solidFill>
                <a:ea typeface="ＭＳ Ｐゴシック" pitchFamily="1" charset="-128"/>
              </a:defRPr>
            </a:lvl1pPr>
          </a:lstStyle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66000" y="6477000"/>
            <a:ext cx="121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1000">
                <a:solidFill>
                  <a:schemeClr val="bg1"/>
                </a:solidFill>
                <a:ea typeface="ＭＳ Ｐゴシック" pitchFamily="1" charset="-128"/>
              </a:defRPr>
            </a:lvl1pPr>
          </a:lstStyle>
          <a:p>
            <a:pPr>
              <a:defRPr/>
            </a:pPr>
            <a:fld id="{9255DCA6-4763-4921-BB8A-FFA63B60A5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  <p:sldLayoutId id="2147483853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342900" algn="l"/>
        </a:tabLs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342900" algn="l"/>
        </a:tabLst>
        <a:defRPr sz="2400">
          <a:solidFill>
            <a:schemeClr val="tx2"/>
          </a:solidFill>
          <a:latin typeface="Verdana" pitchFamily="34" charset="0"/>
          <a:ea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342900" algn="l"/>
        </a:tabLst>
        <a:defRPr sz="2400">
          <a:solidFill>
            <a:schemeClr val="tx2"/>
          </a:solidFill>
          <a:latin typeface="Verdana" pitchFamily="34" charset="0"/>
          <a:ea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342900" algn="l"/>
        </a:tabLst>
        <a:defRPr sz="2400">
          <a:solidFill>
            <a:schemeClr val="tx2"/>
          </a:solidFill>
          <a:latin typeface="Verdana" pitchFamily="34" charset="0"/>
          <a:ea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342900" algn="l"/>
        </a:tabLst>
        <a:defRPr sz="2400">
          <a:solidFill>
            <a:schemeClr val="tx2"/>
          </a:solidFill>
          <a:latin typeface="Verdana" pitchFamily="34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342900" algn="l"/>
        </a:tabLst>
        <a:defRPr sz="2400">
          <a:solidFill>
            <a:schemeClr val="tx2"/>
          </a:solidFill>
          <a:latin typeface="Verdana" pitchFamily="34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342900" algn="l"/>
        </a:tabLst>
        <a:defRPr sz="2400">
          <a:solidFill>
            <a:schemeClr val="tx2"/>
          </a:solidFill>
          <a:latin typeface="Verdana" pitchFamily="34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342900" algn="l"/>
        </a:tabLst>
        <a:defRPr sz="2400">
          <a:solidFill>
            <a:schemeClr val="tx2"/>
          </a:solidFill>
          <a:latin typeface="Verdana" pitchFamily="34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342900" algn="l"/>
        </a:tabLst>
        <a:defRPr sz="2400">
          <a:solidFill>
            <a:schemeClr val="tx2"/>
          </a:solidFill>
          <a:latin typeface="Verdana" pitchFamily="34" charset="0"/>
          <a:ea typeface="ＭＳ Ｐゴシック" pitchFamily="1" charset="-128"/>
        </a:defRPr>
      </a:lvl9pPr>
    </p:titleStyle>
    <p:bodyStyle>
      <a:lvl1pPr marL="193675" indent="-193675" algn="l" rtl="0" eaLnBrk="0" fontAlgn="base" hangingPunct="0">
        <a:lnSpc>
          <a:spcPct val="120000"/>
        </a:lnSpc>
        <a:spcBef>
          <a:spcPct val="0"/>
        </a:spcBef>
        <a:spcAft>
          <a:spcPct val="30000"/>
        </a:spcAft>
        <a:buClr>
          <a:schemeClr val="bg1"/>
        </a:buClr>
        <a:buFont typeface="Wingdings" pitchFamily="2" charset="2"/>
        <a:buChar char="§"/>
        <a:defRPr sz="2000">
          <a:solidFill>
            <a:schemeClr val="tx2"/>
          </a:solidFill>
          <a:latin typeface="+mn-lt"/>
          <a:ea typeface="+mn-ea"/>
          <a:cs typeface="+mn-cs"/>
        </a:defRPr>
      </a:lvl1pPr>
      <a:lvl2pPr marL="765175" indent="-188913" algn="l" rtl="0" eaLnBrk="0" fontAlgn="base" hangingPunct="0">
        <a:lnSpc>
          <a:spcPct val="120000"/>
        </a:lnSpc>
        <a:spcBef>
          <a:spcPct val="0"/>
        </a:spcBef>
        <a:spcAft>
          <a:spcPct val="30000"/>
        </a:spcAft>
        <a:buClr>
          <a:schemeClr val="bg1"/>
        </a:buClr>
        <a:buFont typeface="Wingdings" pitchFamily="2" charset="2"/>
        <a:buChar char="§"/>
        <a:defRPr sz="2000">
          <a:solidFill>
            <a:schemeClr val="tx2"/>
          </a:solidFill>
          <a:latin typeface="+mn-lt"/>
          <a:ea typeface="+mn-ea"/>
        </a:defRPr>
      </a:lvl2pPr>
      <a:lvl3pPr marL="1338263" indent="-195263" algn="l" rtl="0" eaLnBrk="0" fontAlgn="base" hangingPunct="0">
        <a:lnSpc>
          <a:spcPct val="120000"/>
        </a:lnSpc>
        <a:spcBef>
          <a:spcPct val="0"/>
        </a:spcBef>
        <a:spcAft>
          <a:spcPct val="30000"/>
        </a:spcAft>
        <a:buClr>
          <a:schemeClr val="bg1"/>
        </a:buClr>
        <a:buFont typeface="Wingdings" pitchFamily="2" charset="2"/>
        <a:buChar char="§"/>
        <a:defRPr sz="2000">
          <a:solidFill>
            <a:schemeClr val="tx2"/>
          </a:solidFill>
          <a:latin typeface="+mn-lt"/>
          <a:ea typeface="+mn-ea"/>
        </a:defRPr>
      </a:lvl3pPr>
      <a:lvl4pPr marL="1909763" indent="-195263" algn="l" rtl="0" eaLnBrk="0" fontAlgn="base" hangingPunct="0">
        <a:lnSpc>
          <a:spcPct val="120000"/>
        </a:lnSpc>
        <a:spcBef>
          <a:spcPct val="0"/>
        </a:spcBef>
        <a:spcAft>
          <a:spcPct val="30000"/>
        </a:spcAft>
        <a:buClr>
          <a:schemeClr val="bg1"/>
        </a:buClr>
        <a:buFont typeface="Wingdings" pitchFamily="2" charset="2"/>
        <a:buChar char="§"/>
        <a:defRPr sz="2000">
          <a:solidFill>
            <a:schemeClr val="tx2"/>
          </a:solidFill>
          <a:latin typeface="+mn-lt"/>
          <a:ea typeface="+mn-ea"/>
        </a:defRPr>
      </a:lvl4pPr>
      <a:lvl5pPr marL="2471738" indent="-188913" algn="l" rtl="0" eaLnBrk="0" fontAlgn="base" hangingPunct="0">
        <a:lnSpc>
          <a:spcPct val="120000"/>
        </a:lnSpc>
        <a:spcBef>
          <a:spcPct val="0"/>
        </a:spcBef>
        <a:spcAft>
          <a:spcPct val="30000"/>
        </a:spcAft>
        <a:buClr>
          <a:schemeClr val="bg1"/>
        </a:buClr>
        <a:buFont typeface="Wingdings" pitchFamily="2" charset="2"/>
        <a:buChar char="§"/>
        <a:defRPr sz="2000">
          <a:solidFill>
            <a:schemeClr val="tx2"/>
          </a:solidFill>
          <a:latin typeface="+mn-lt"/>
          <a:ea typeface="+mn-ea"/>
        </a:defRPr>
      </a:lvl5pPr>
      <a:lvl6pPr marL="2928938" indent="-188913" algn="l" rtl="0" fontAlgn="base">
        <a:lnSpc>
          <a:spcPct val="120000"/>
        </a:lnSpc>
        <a:spcBef>
          <a:spcPct val="0"/>
        </a:spcBef>
        <a:spcAft>
          <a:spcPct val="30000"/>
        </a:spcAft>
        <a:buClr>
          <a:schemeClr val="bg1"/>
        </a:buClr>
        <a:buFont typeface="Wingdings" pitchFamily="2" charset="2"/>
        <a:buChar char="§"/>
        <a:defRPr sz="2000">
          <a:solidFill>
            <a:schemeClr val="tx2"/>
          </a:solidFill>
          <a:latin typeface="+mn-lt"/>
          <a:ea typeface="+mn-ea"/>
        </a:defRPr>
      </a:lvl6pPr>
      <a:lvl7pPr marL="3386138" indent="-188913" algn="l" rtl="0" fontAlgn="base">
        <a:lnSpc>
          <a:spcPct val="120000"/>
        </a:lnSpc>
        <a:spcBef>
          <a:spcPct val="0"/>
        </a:spcBef>
        <a:spcAft>
          <a:spcPct val="30000"/>
        </a:spcAft>
        <a:buClr>
          <a:schemeClr val="bg1"/>
        </a:buClr>
        <a:buFont typeface="Wingdings" pitchFamily="2" charset="2"/>
        <a:buChar char="§"/>
        <a:defRPr sz="2000">
          <a:solidFill>
            <a:schemeClr val="tx2"/>
          </a:solidFill>
          <a:latin typeface="+mn-lt"/>
          <a:ea typeface="+mn-ea"/>
        </a:defRPr>
      </a:lvl7pPr>
      <a:lvl8pPr marL="3843338" indent="-188913" algn="l" rtl="0" fontAlgn="base">
        <a:lnSpc>
          <a:spcPct val="120000"/>
        </a:lnSpc>
        <a:spcBef>
          <a:spcPct val="0"/>
        </a:spcBef>
        <a:spcAft>
          <a:spcPct val="30000"/>
        </a:spcAft>
        <a:buClr>
          <a:schemeClr val="bg1"/>
        </a:buClr>
        <a:buFont typeface="Wingdings" pitchFamily="2" charset="2"/>
        <a:buChar char="§"/>
        <a:defRPr sz="2000">
          <a:solidFill>
            <a:schemeClr val="tx2"/>
          </a:solidFill>
          <a:latin typeface="+mn-lt"/>
          <a:ea typeface="+mn-ea"/>
        </a:defRPr>
      </a:lvl8pPr>
      <a:lvl9pPr marL="4300538" indent="-188913" algn="l" rtl="0" fontAlgn="base">
        <a:lnSpc>
          <a:spcPct val="120000"/>
        </a:lnSpc>
        <a:spcBef>
          <a:spcPct val="0"/>
        </a:spcBef>
        <a:spcAft>
          <a:spcPct val="30000"/>
        </a:spcAft>
        <a:buClr>
          <a:schemeClr val="bg1"/>
        </a:buClr>
        <a:buFont typeface="Wingdings" pitchFamily="2" charset="2"/>
        <a:buChar char="§"/>
        <a:defRPr sz="20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pn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fld id="{61E93B42-9217-4336-AA7C-862E9E82CB43}" type="slidenum">
              <a:rPr lang="en-US" sz="1000" smtClean="0">
                <a:solidFill>
                  <a:schemeClr val="bg1"/>
                </a:solidFill>
              </a:rPr>
              <a:pPr/>
              <a:t>1</a:t>
            </a:fld>
            <a:endParaRPr lang="en-US" sz="1000" smtClean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0243" name="Rectangle 5"/>
          <p:cNvSpPr>
            <a:spLocks noGrp="1" noChangeArrowheads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900" smtClean="0">
                <a:solidFill>
                  <a:schemeClr val="bg1"/>
                </a:solidFill>
              </a:rPr>
              <a:t> ASTRON is part of the Netherlands Organisation for Scientific Research (NWO)</a:t>
            </a:r>
          </a:p>
        </p:txBody>
      </p:sp>
      <p:sp>
        <p:nvSpPr>
          <p:cNvPr id="10244" name="Rectangle 1041"/>
          <p:cNvSpPr>
            <a:spLocks noChangeArrowheads="1"/>
          </p:cNvSpPr>
          <p:nvPr/>
        </p:nvSpPr>
        <p:spPr bwMode="auto">
          <a:xfrm>
            <a:off x="-165100" y="195263"/>
            <a:ext cx="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nl-NL"/>
          </a:p>
        </p:txBody>
      </p:sp>
      <p:sp>
        <p:nvSpPr>
          <p:cNvPr id="10245" name="Rectangle 1047"/>
          <p:cNvSpPr>
            <a:spLocks noGrp="1" noChangeArrowheads="1"/>
          </p:cNvSpPr>
          <p:nvPr>
            <p:ph type="ctrTitle"/>
          </p:nvPr>
        </p:nvSpPr>
        <p:spPr>
          <a:xfrm>
            <a:off x="427038" y="2286000"/>
            <a:ext cx="7889875" cy="1905000"/>
          </a:xfrm>
        </p:spPr>
        <p:txBody>
          <a:bodyPr/>
          <a:lstStyle/>
          <a:p>
            <a:pPr eaLnBrk="1" hangingPunct="1"/>
            <a:r>
              <a:rPr lang="nl-NL" dirty="0" smtClean="0"/>
              <a:t>Square Kilometer Array</a:t>
            </a:r>
            <a:br>
              <a:rPr lang="nl-NL" dirty="0" smtClean="0"/>
            </a:br>
            <a:r>
              <a:rPr lang="nl-NL" dirty="0" smtClean="0"/>
              <a:t>Low Central </a:t>
            </a:r>
            <a:r>
              <a:rPr lang="nl-NL" dirty="0" err="1" smtClean="0"/>
              <a:t>Signal</a:t>
            </a:r>
            <a:r>
              <a:rPr lang="nl-NL" dirty="0" smtClean="0"/>
              <a:t> </a:t>
            </a:r>
            <a:r>
              <a:rPr lang="nl-NL" dirty="0" smtClean="0"/>
              <a:t>Processor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/>
              <a:t>(</a:t>
            </a:r>
            <a:r>
              <a:rPr lang="nl-NL" dirty="0" smtClean="0"/>
              <a:t>SKA CSP_LOW)</a:t>
            </a:r>
            <a:endParaRPr lang="en-US" dirty="0" smtClean="0"/>
          </a:p>
        </p:txBody>
      </p:sp>
      <p:sp>
        <p:nvSpPr>
          <p:cNvPr id="10246" name="Rectangle 1048"/>
          <p:cNvSpPr>
            <a:spLocks noGrp="1" noChangeArrowheads="1"/>
          </p:cNvSpPr>
          <p:nvPr>
            <p:ph type="subTitle" idx="1"/>
          </p:nvPr>
        </p:nvSpPr>
        <p:spPr>
          <a:xfrm>
            <a:off x="7380288" y="5445125"/>
            <a:ext cx="7466012" cy="1143000"/>
          </a:xfrm>
        </p:spPr>
        <p:txBody>
          <a:bodyPr/>
          <a:lstStyle/>
          <a:p>
            <a:pPr marL="190500" indent="-190500" eaLnBrk="1" hangingPunct="1"/>
            <a:r>
              <a:rPr lang="nl-NL" sz="2000" dirty="0" smtClean="0"/>
              <a:t>André Gunst</a:t>
            </a:r>
          </a:p>
          <a:p>
            <a:pPr marL="190500" indent="-190500" eaLnBrk="1" hangingPunct="1"/>
            <a:r>
              <a:rPr lang="nl-NL" sz="2000" dirty="0" smtClean="0"/>
              <a:t>3-12-2014</a:t>
            </a:r>
            <a:endParaRPr lang="nl-NL" sz="2000" dirty="0" smtClean="0"/>
          </a:p>
          <a:p>
            <a:pPr marL="190500" indent="-190500" eaLnBrk="1" hangingPunct="1"/>
            <a:endParaRPr lang="nl-NL" dirty="0" smtClean="0"/>
          </a:p>
          <a:p>
            <a:pPr marL="190500" indent="-190500" eaLnBrk="1" hangingPunct="1"/>
            <a:endParaRPr lang="en-US" sz="3000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-21887" y="0"/>
            <a:ext cx="9359900" cy="702945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GPU Solution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1" y="-171400"/>
            <a:ext cx="6563003" cy="4090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973" y="3423128"/>
            <a:ext cx="5239494" cy="3480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7020272" y="260648"/>
            <a:ext cx="612616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18000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400">
                <a:solidFill>
                  <a:schemeClr val="tx2"/>
                </a:solidFill>
                <a:latin typeface="Verdana" pitchFamily="34" charset="0"/>
                <a:ea typeface="ＭＳ Ｐゴシック" pitchFamily="1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400">
                <a:solidFill>
                  <a:schemeClr val="tx2"/>
                </a:solidFill>
                <a:latin typeface="Verdana" pitchFamily="34" charset="0"/>
                <a:ea typeface="ＭＳ Ｐゴシック" pitchFamily="1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400">
                <a:solidFill>
                  <a:schemeClr val="tx2"/>
                </a:solidFill>
                <a:latin typeface="Verdana" pitchFamily="34" charset="0"/>
                <a:ea typeface="ＭＳ Ｐゴシック" pitchFamily="1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400">
                <a:solidFill>
                  <a:schemeClr val="tx2"/>
                </a:solidFill>
                <a:latin typeface="Verdana" pitchFamily="34" charset="0"/>
                <a:ea typeface="ＭＳ Ｐゴシック" pitchFamily="1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400">
                <a:solidFill>
                  <a:schemeClr val="tx2"/>
                </a:solidFill>
                <a:latin typeface="Verdana" pitchFamily="34" charset="0"/>
                <a:ea typeface="ＭＳ Ｐゴシック" pitchFamily="1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400">
                <a:solidFill>
                  <a:schemeClr val="tx2"/>
                </a:solidFill>
                <a:latin typeface="Verdana" pitchFamily="34" charset="0"/>
                <a:ea typeface="ＭＳ Ｐゴシック" pitchFamily="1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400">
                <a:solidFill>
                  <a:schemeClr val="tx2"/>
                </a:solidFill>
                <a:latin typeface="Verdana" pitchFamily="34" charset="0"/>
                <a:ea typeface="ＭＳ Ｐゴシック" pitchFamily="1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400">
                <a:solidFill>
                  <a:schemeClr val="tx2"/>
                </a:solidFill>
                <a:latin typeface="Verdana" pitchFamily="34" charset="0"/>
                <a:ea typeface="ＭＳ Ｐゴシック" pitchFamily="1" charset="-128"/>
              </a:defRPr>
            </a:lvl9pPr>
          </a:lstStyle>
          <a:p>
            <a:r>
              <a:rPr lang="en-GB" dirty="0" smtClean="0">
                <a:solidFill>
                  <a:srgbClr val="FF0000"/>
                </a:solidFill>
              </a:rPr>
              <a:t>GPU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IBM Power 8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S824 server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41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GPU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3528" y="5445224"/>
            <a:ext cx="8064500" cy="4464050"/>
          </a:xfrm>
        </p:spPr>
        <p:txBody>
          <a:bodyPr/>
          <a:lstStyle/>
          <a:p>
            <a:r>
              <a:rPr lang="en-GB" dirty="0" smtClean="0"/>
              <a:t>512 servers required (52 racks)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32198"/>
            <a:ext cx="7165947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3108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21887" y="0"/>
            <a:ext cx="9359900" cy="702945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Redback-4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5" y="1052736"/>
            <a:ext cx="8412780" cy="5061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4794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 descr="D:\gunst\fotos\ska\SPDO\Australia\IMG-20121010-005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0" y="0"/>
            <a:ext cx="9249967" cy="693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960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Redback-4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 smtClean="0"/>
              <a:t>Channeliser</a:t>
            </a:r>
            <a:r>
              <a:rPr lang="en-GB" dirty="0" smtClean="0"/>
              <a:t>: 13 </a:t>
            </a:r>
            <a:r>
              <a:rPr lang="en-GB" dirty="0" smtClean="0"/>
              <a:t>boards</a:t>
            </a:r>
          </a:p>
          <a:p>
            <a:endParaRPr lang="en-GB" dirty="0" smtClean="0"/>
          </a:p>
          <a:p>
            <a:r>
              <a:rPr lang="en-GB" dirty="0" err="1" smtClean="0"/>
              <a:t>Correlator</a:t>
            </a:r>
            <a:r>
              <a:rPr lang="en-GB" dirty="0" smtClean="0"/>
              <a:t>: 138 boards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9094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MX_logo_concept_v1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54015" y="229756"/>
            <a:ext cx="3689985" cy="104394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9" y="1273696"/>
            <a:ext cx="9149059" cy="5441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2892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Mezzanine Card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20" y="1556792"/>
            <a:ext cx="8911976" cy="47510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223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21887" y="0"/>
            <a:ext cx="9359900" cy="70294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Power-MX mapping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08920"/>
            <a:ext cx="9158501" cy="15053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275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21887" y="0"/>
            <a:ext cx="9359900" cy="702945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37891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-243409"/>
            <a:ext cx="6063365" cy="8694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7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D:\gunst\fotos\Uniboard2\UniBoard2_pasprint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387424"/>
            <a:ext cx="9721080" cy="729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50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SKA Receptors</a:t>
            </a:r>
          </a:p>
        </p:txBody>
      </p:sp>
      <p:pic>
        <p:nvPicPr>
          <p:cNvPr id="49155" name="Picture 2" descr="http://upload.wikimedia.org/wikipedia/commons/e/ed/Australia_satellite_pla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1754188"/>
            <a:ext cx="1800225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4" descr="http://upload.wikimedia.org/wikipedia/en/2/21/Africa_satellite_orthographi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5" y="1770063"/>
            <a:ext cx="148272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6" descr="http://www.raci.org.au/sb_cache/racinews1/id/36/f/ASKAP%20PAF%20on%20PTF%20close%20-%20L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3821113"/>
            <a:ext cx="1947862" cy="130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>
            <a:stCxn id="49157" idx="0"/>
          </p:cNvCxnSpPr>
          <p:nvPr/>
        </p:nvCxnSpPr>
        <p:spPr>
          <a:xfrm flipV="1">
            <a:off x="1279525" y="3233738"/>
            <a:ext cx="1187450" cy="5873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489200" y="3233738"/>
            <a:ext cx="881063" cy="5762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49156" idx="2"/>
          </p:cNvCxnSpPr>
          <p:nvPr/>
        </p:nvCxnSpPr>
        <p:spPr>
          <a:xfrm>
            <a:off x="6218238" y="3436938"/>
            <a:ext cx="2081212" cy="3016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9161" name="Picture 12" descr="http://www.skatelescope.org/wp-content/gallery/test-gallery/dense_aperture_array_overview_300dp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975" y="3887788"/>
            <a:ext cx="168275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Straight Connector 23"/>
          <p:cNvCxnSpPr>
            <a:stCxn id="49161" idx="0"/>
            <a:endCxn id="49156" idx="2"/>
          </p:cNvCxnSpPr>
          <p:nvPr/>
        </p:nvCxnSpPr>
        <p:spPr>
          <a:xfrm flipV="1">
            <a:off x="5467350" y="3436938"/>
            <a:ext cx="750888" cy="4508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163" name="TextBox 26"/>
          <p:cNvSpPr txBox="1">
            <a:spLocks noChangeArrowheads="1"/>
          </p:cNvSpPr>
          <p:nvPr/>
        </p:nvSpPr>
        <p:spPr bwMode="auto">
          <a:xfrm>
            <a:off x="306388" y="5153025"/>
            <a:ext cx="21034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200">
                <a:latin typeface="Calibri" pitchFamily="34" charset="0"/>
                <a:cs typeface="Arial" pitchFamily="34" charset="0"/>
              </a:rPr>
              <a:t>ASKAP Phase Array Feeds </a:t>
            </a:r>
          </a:p>
        </p:txBody>
      </p:sp>
      <p:sp>
        <p:nvSpPr>
          <p:cNvPr id="49164" name="TextBox 33"/>
          <p:cNvSpPr txBox="1">
            <a:spLocks noChangeArrowheads="1"/>
          </p:cNvSpPr>
          <p:nvPr/>
        </p:nvSpPr>
        <p:spPr bwMode="auto">
          <a:xfrm>
            <a:off x="2368550" y="5153025"/>
            <a:ext cx="22717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200">
                <a:latin typeface="Calibri" pitchFamily="34" charset="0"/>
                <a:cs typeface="Arial" pitchFamily="34" charset="0"/>
              </a:rPr>
              <a:t>Low Frequency Aperture Arrays </a:t>
            </a:r>
          </a:p>
        </p:txBody>
      </p:sp>
      <p:sp>
        <p:nvSpPr>
          <p:cNvPr id="49165" name="TextBox 34"/>
          <p:cNvSpPr txBox="1">
            <a:spLocks noChangeArrowheads="1"/>
          </p:cNvSpPr>
          <p:nvPr/>
        </p:nvSpPr>
        <p:spPr bwMode="auto">
          <a:xfrm>
            <a:off x="4683125" y="4983163"/>
            <a:ext cx="22733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200" dirty="0">
                <a:latin typeface="Calibri" pitchFamily="34" charset="0"/>
                <a:cs typeface="Arial" pitchFamily="34" charset="0"/>
              </a:rPr>
              <a:t>Mid Frequency Aperture </a:t>
            </a:r>
            <a:r>
              <a:rPr lang="en-GB" sz="1200" dirty="0" smtClean="0">
                <a:latin typeface="Calibri" pitchFamily="34" charset="0"/>
                <a:cs typeface="Arial" pitchFamily="34" charset="0"/>
              </a:rPr>
              <a:t>Arrays</a:t>
            </a:r>
          </a:p>
          <a:p>
            <a:pPr eaLnBrk="1" hangingPunct="1"/>
            <a:r>
              <a:rPr lang="en-GB" sz="1200" dirty="0" smtClean="0">
                <a:latin typeface="Calibri" pitchFamily="34" charset="0"/>
                <a:cs typeface="Arial" pitchFamily="34" charset="0"/>
              </a:rPr>
              <a:t>(phase 2) </a:t>
            </a:r>
            <a:endParaRPr lang="en-GB" sz="12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49166" name="TextBox 35"/>
          <p:cNvSpPr txBox="1">
            <a:spLocks noChangeArrowheads="1"/>
          </p:cNvSpPr>
          <p:nvPr/>
        </p:nvSpPr>
        <p:spPr bwMode="auto">
          <a:xfrm>
            <a:off x="7745413" y="5268913"/>
            <a:ext cx="13430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200">
                <a:latin typeface="Calibri" pitchFamily="34" charset="0"/>
                <a:cs typeface="Arial" pitchFamily="34" charset="0"/>
              </a:rPr>
              <a:t>Meer KAT  Dishes </a:t>
            </a:r>
          </a:p>
        </p:txBody>
      </p:sp>
      <p:sp>
        <p:nvSpPr>
          <p:cNvPr id="49167" name="TextBox 38"/>
          <p:cNvSpPr txBox="1">
            <a:spLocks noChangeArrowheads="1"/>
          </p:cNvSpPr>
          <p:nvPr/>
        </p:nvSpPr>
        <p:spPr bwMode="auto">
          <a:xfrm>
            <a:off x="114300" y="1898650"/>
            <a:ext cx="13795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>
                <a:latin typeface="Calibri" pitchFamily="34" charset="0"/>
                <a:cs typeface="Arial" pitchFamily="34" charset="0"/>
              </a:rPr>
              <a:t>Site:</a:t>
            </a:r>
          </a:p>
          <a:p>
            <a:pPr eaLnBrk="1" hangingPunct="1"/>
            <a:r>
              <a:rPr lang="en-GB">
                <a:latin typeface="Calibri" pitchFamily="34" charset="0"/>
                <a:cs typeface="Arial" pitchFamily="34" charset="0"/>
              </a:rPr>
              <a:t>Western  Australia</a:t>
            </a:r>
          </a:p>
        </p:txBody>
      </p:sp>
      <p:sp>
        <p:nvSpPr>
          <p:cNvPr id="49168" name="TextBox 61"/>
          <p:cNvSpPr txBox="1">
            <a:spLocks noChangeArrowheads="1"/>
          </p:cNvSpPr>
          <p:nvPr/>
        </p:nvSpPr>
        <p:spPr bwMode="auto">
          <a:xfrm>
            <a:off x="7165975" y="2032000"/>
            <a:ext cx="13811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>
                <a:latin typeface="Calibri" pitchFamily="34" charset="0"/>
                <a:cs typeface="Arial" pitchFamily="34" charset="0"/>
              </a:rPr>
              <a:t>Site:</a:t>
            </a:r>
          </a:p>
          <a:p>
            <a:pPr eaLnBrk="1" hangingPunct="1"/>
            <a:r>
              <a:rPr lang="en-GB">
                <a:latin typeface="Calibri" pitchFamily="34" charset="0"/>
                <a:cs typeface="Arial" pitchFamily="34" charset="0"/>
              </a:rPr>
              <a:t>Southern  Africa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4497388" y="1870075"/>
            <a:ext cx="1587" cy="35369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9170" name="Picture 2" descr="http://us-cdn.creamermedia.co.za/assets/articles/images/resized/0000165837_resized_artimpress201101m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738563"/>
            <a:ext cx="881063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71" name="Picture 4" descr="http://www.antonine-education.co.uk/Image_library/Physics_5_Options/Astrophysics/SKA_dishes_big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338" y="4016375"/>
            <a:ext cx="1346200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9" name="Straight Connector 48"/>
          <p:cNvCxnSpPr>
            <a:endCxn id="49156" idx="2"/>
          </p:cNvCxnSpPr>
          <p:nvPr/>
        </p:nvCxnSpPr>
        <p:spPr>
          <a:xfrm flipH="1" flipV="1">
            <a:off x="6218238" y="3436938"/>
            <a:ext cx="842962" cy="5794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173" name="TextBox 49"/>
          <p:cNvSpPr txBox="1">
            <a:spLocks noChangeArrowheads="1"/>
          </p:cNvSpPr>
          <p:nvPr/>
        </p:nvSpPr>
        <p:spPr bwMode="auto">
          <a:xfrm>
            <a:off x="6615113" y="4810125"/>
            <a:ext cx="13430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200">
                <a:latin typeface="Calibri" pitchFamily="34" charset="0"/>
                <a:cs typeface="Arial" pitchFamily="34" charset="0"/>
              </a:rPr>
              <a:t>SKA  Dishes </a:t>
            </a:r>
          </a:p>
        </p:txBody>
      </p:sp>
      <p:pic>
        <p:nvPicPr>
          <p:cNvPr id="49174" name="Picture 2" descr="C:\Users\Andy\Pictures\MWA opening November 2012\P1000098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0" y="3824288"/>
            <a:ext cx="1820863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17290" y="5623009"/>
            <a:ext cx="188009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CSP_LOW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4498" y="5599510"/>
            <a:ext cx="2444701" cy="48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CSP_SURVEY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779418" y="5623009"/>
            <a:ext cx="1679576" cy="48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CSP_MID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2176958" y="3224894"/>
            <a:ext cx="2440137" cy="3129185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21887" y="0"/>
            <a:ext cx="9359900" cy="702945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49" t="12000" r="16458" b="4668"/>
          <a:stretch>
            <a:fillRect/>
          </a:stretch>
        </p:blipFill>
        <p:spPr bwMode="auto">
          <a:xfrm>
            <a:off x="1308100" y="0"/>
            <a:ext cx="6527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450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-21887" y="0"/>
            <a:ext cx="9359900" cy="70294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GB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4945825" cy="297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515556"/>
            <a:ext cx="5232772" cy="3145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rsp000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531879" cy="39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ASTRON RSP Boar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42729"/>
            <a:ext cx="663375" cy="38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gunst\fotos\Uniboard2\UniBoard2_pasprint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55915"/>
            <a:ext cx="600065" cy="45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Unibewerken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836712"/>
            <a:ext cx="713448" cy="452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126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-21887" y="0"/>
            <a:ext cx="9359900" cy="70294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32" y="476672"/>
            <a:ext cx="45847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ASTRON RSP Boar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88566"/>
            <a:ext cx="663375" cy="38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gunst\fotos\Uniboard2\UniBoard2_pasprint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063" y="1519564"/>
            <a:ext cx="600065" cy="45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Unibewerken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782" y="1382242"/>
            <a:ext cx="713448" cy="452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718" y="3498329"/>
            <a:ext cx="5391966" cy="3241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486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21887" y="0"/>
            <a:ext cx="9359900" cy="70294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015" y="548680"/>
            <a:ext cx="6069965" cy="49663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825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21887" y="0"/>
            <a:ext cx="9359900" cy="70294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GB"/>
          </a:p>
        </p:txBody>
      </p:sp>
      <p:pic>
        <p:nvPicPr>
          <p:cNvPr id="5" name="Immagine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9396536" cy="41044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1115616" y="4365104"/>
            <a:ext cx="1368152" cy="46805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222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-21887" y="0"/>
            <a:ext cx="9359900" cy="70294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53251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5325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76976"/>
            <a:ext cx="2448272" cy="2929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7664" y="3530600"/>
            <a:ext cx="6459537" cy="332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013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21887" y="0"/>
            <a:ext cx="9359900" cy="70294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55299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5656" y="167539"/>
            <a:ext cx="6143165" cy="6429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109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Firmware (factory image)</a:t>
            </a:r>
            <a:endParaRPr lang="en-GB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727" y="1602506"/>
            <a:ext cx="5916215" cy="4950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10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Test image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312863"/>
            <a:ext cx="7415212" cy="503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572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Cost comparison</a:t>
            </a:r>
            <a:endParaRPr lang="en-GB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7" y="3429000"/>
            <a:ext cx="4407411" cy="2804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185" y="1340768"/>
            <a:ext cx="5562569" cy="170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552" y="3429000"/>
            <a:ext cx="4630824" cy="2804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568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Tasks ASTRON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Architectural design targeted to UniBoard</a:t>
            </a:r>
            <a:r>
              <a:rPr lang="en-GB" baseline="30000" dirty="0" smtClean="0"/>
              <a:t>2</a:t>
            </a:r>
          </a:p>
          <a:p>
            <a:endParaRPr lang="en-GB" dirty="0"/>
          </a:p>
          <a:p>
            <a:r>
              <a:rPr lang="en-GB" dirty="0" smtClean="0"/>
              <a:t>Hardware development</a:t>
            </a:r>
          </a:p>
          <a:p>
            <a:endParaRPr lang="en-GB" dirty="0"/>
          </a:p>
          <a:p>
            <a:r>
              <a:rPr lang="en-GB" dirty="0" smtClean="0"/>
              <a:t>UniBoard</a:t>
            </a:r>
            <a:r>
              <a:rPr lang="en-GB" baseline="30000" dirty="0" smtClean="0"/>
              <a:t>2</a:t>
            </a:r>
            <a:r>
              <a:rPr lang="en-GB" dirty="0" smtClean="0"/>
              <a:t> firmware development (interfaces)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220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88368" y="1556792"/>
            <a:ext cx="8928992" cy="4464050"/>
          </a:xfrm>
        </p:spPr>
        <p:txBody>
          <a:bodyPr/>
          <a:lstStyle/>
          <a:p>
            <a:r>
              <a:rPr lang="en-GB" dirty="0" smtClean="0"/>
              <a:t>UniBoard</a:t>
            </a:r>
            <a:r>
              <a:rPr lang="en-GB" baseline="30000" dirty="0" smtClean="0"/>
              <a:t>2</a:t>
            </a:r>
            <a:r>
              <a:rPr lang="en-GB" dirty="0"/>
              <a:t> </a:t>
            </a:r>
            <a:r>
              <a:rPr lang="en-GB" dirty="0" smtClean="0"/>
              <a:t>is a good candidate for CSP_LOW</a:t>
            </a:r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We are involved in architectural, hardware and firmware design</a:t>
            </a:r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Firmware uses our framework to develop DSP application independently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25389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4338" name="Picture 2" descr="http://stream1.gifsoup.com/view1/2275410/the-end-o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900592" cy="733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3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21887" y="0"/>
            <a:ext cx="9359900" cy="702945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D:\gunst\fotos\ska\SPDO\Australia\Millenaar\Boolardy\DSC_17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05" y="468077"/>
            <a:ext cx="9129608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56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21887" y="0"/>
            <a:ext cx="9359900" cy="70294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 descr="D:\gunst\fotos\ska\SPDO\Australia\Millenaar\Boolardy\DSC_18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-129009"/>
            <a:ext cx="4777227" cy="715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9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Context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5112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628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21887" y="0"/>
            <a:ext cx="9359900" cy="70294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GB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1565275"/>
            <a:ext cx="9136063" cy="372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28" y="362319"/>
            <a:ext cx="352839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LFAA</a:t>
            </a:r>
          </a:p>
          <a:p>
            <a:pPr algn="ctr"/>
            <a:r>
              <a:rPr lang="en-GB" sz="1200" dirty="0" smtClean="0"/>
              <a:t>(Low Frequency Aperture Array)</a:t>
            </a:r>
            <a:endParaRPr lang="en-GB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3203848" y="362319"/>
            <a:ext cx="352839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CSP</a:t>
            </a:r>
          </a:p>
          <a:p>
            <a:pPr algn="ctr"/>
            <a:r>
              <a:rPr lang="en-GB" sz="1200" dirty="0" smtClean="0"/>
              <a:t>(Central Signal Processor)</a:t>
            </a:r>
            <a:endParaRPr lang="en-GB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6732240" y="362319"/>
            <a:ext cx="3528392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SDP</a:t>
            </a:r>
          </a:p>
          <a:p>
            <a:pPr algn="ctr"/>
            <a:r>
              <a:rPr lang="en-GB" sz="1200" dirty="0" smtClean="0"/>
              <a:t>(Science Data</a:t>
            </a:r>
          </a:p>
          <a:p>
            <a:pPr algn="ctr"/>
            <a:r>
              <a:rPr lang="en-GB" sz="1200" dirty="0" smtClean="0"/>
              <a:t>Processor)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8389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Numbers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2048 input signals </a:t>
            </a:r>
          </a:p>
          <a:p>
            <a:endParaRPr lang="en-GB" dirty="0"/>
          </a:p>
          <a:p>
            <a:r>
              <a:rPr lang="en-GB" dirty="0" smtClean="0"/>
              <a:t>300 MHz bandwidth in 1024 </a:t>
            </a:r>
            <a:r>
              <a:rPr lang="en-GB" dirty="0" err="1" smtClean="0"/>
              <a:t>subbands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One beam</a:t>
            </a:r>
          </a:p>
          <a:p>
            <a:endParaRPr lang="en-GB" dirty="0"/>
          </a:p>
          <a:p>
            <a:r>
              <a:rPr lang="en-GB" dirty="0" smtClean="0"/>
              <a:t>256 channels</a:t>
            </a:r>
          </a:p>
          <a:p>
            <a:endParaRPr lang="en-GB" dirty="0"/>
          </a:p>
          <a:p>
            <a:r>
              <a:rPr lang="en-GB" dirty="0" smtClean="0"/>
              <a:t>Integration time 0.6 seconds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327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-21887" y="0"/>
            <a:ext cx="9359900" cy="70294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Problem</a:t>
            </a:r>
            <a:endParaRPr lang="en-GB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37" y="1268760"/>
            <a:ext cx="7427110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107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-21887" y="0"/>
            <a:ext cx="9359900" cy="702945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GB" dirty="0"/>
          </a:p>
        </p:txBody>
      </p:sp>
      <p:pic>
        <p:nvPicPr>
          <p:cNvPr id="8196" name="Picture 4" descr="https://iowacaucus2012.files.wordpress.com/2010/12/boxing-r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758651"/>
            <a:ext cx="6200750" cy="62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www.o-ringen.nl/images/header-boxe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927" y="3278994"/>
            <a:ext cx="1728192" cy="58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nvidia.com/docs/IO/56076/GeForce_GTX_280_3qt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085184"/>
            <a:ext cx="843979" cy="575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www.altera.com/technology/memory/images/stratix10devic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278" y="4437210"/>
            <a:ext cx="639540" cy="639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The Solutions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740352" y="2495351"/>
            <a:ext cx="2016224" cy="4464050"/>
          </a:xfrm>
        </p:spPr>
        <p:txBody>
          <a:bodyPr/>
          <a:lstStyle/>
          <a:p>
            <a:pPr marL="0" indent="0">
              <a:buClr>
                <a:srgbClr val="FF0000"/>
              </a:buClr>
              <a:buNone/>
            </a:pPr>
            <a:r>
              <a:rPr lang="en-GB" dirty="0" smtClean="0">
                <a:solidFill>
                  <a:srgbClr val="FF0000"/>
                </a:solidFill>
                <a:latin typeface="LilyUPC" pitchFamily="34" charset="-34"/>
                <a:cs typeface="LilyUPC" pitchFamily="34" charset="-34"/>
              </a:rPr>
              <a:t>Strengths FPGAs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  <a:latin typeface="LilyUPC" pitchFamily="34" charset="-34"/>
                <a:cs typeface="LilyUPC" pitchFamily="34" charset="-34"/>
              </a:rPr>
              <a:t>Cost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  <a:latin typeface="LilyUPC" pitchFamily="34" charset="-34"/>
                <a:cs typeface="LilyUPC" pitchFamily="34" charset="-34"/>
              </a:rPr>
              <a:t>Power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  <a:latin typeface="LilyUPC" pitchFamily="34" charset="-34"/>
                <a:cs typeface="LilyUPC" pitchFamily="34" charset="-34"/>
              </a:rPr>
              <a:t>Long lifetime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  <a:latin typeface="LilyUPC" pitchFamily="34" charset="-34"/>
                <a:cs typeface="LilyUPC" pitchFamily="34" charset="-34"/>
              </a:rPr>
              <a:t>Dense</a:t>
            </a:r>
          </a:p>
        </p:txBody>
      </p:sp>
      <p:sp>
        <p:nvSpPr>
          <p:cNvPr id="12" name="Text Placeholder 2"/>
          <p:cNvSpPr txBox="1">
            <a:spLocks/>
          </p:cNvSpPr>
          <p:nvPr/>
        </p:nvSpPr>
        <p:spPr bwMode="auto">
          <a:xfrm>
            <a:off x="22151" y="2578100"/>
            <a:ext cx="2016224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93675" indent="-19367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65175" indent="-188913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+mn-lt"/>
                <a:ea typeface="+mn-ea"/>
              </a:defRPr>
            </a:lvl2pPr>
            <a:lvl3pPr marL="1338263" indent="-195263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909763" indent="-195263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+mn-lt"/>
                <a:ea typeface="+mn-ea"/>
              </a:defRPr>
            </a:lvl4pPr>
            <a:lvl5pPr marL="2471738" indent="-188913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+mn-lt"/>
                <a:ea typeface="+mn-ea"/>
              </a:defRPr>
            </a:lvl5pPr>
            <a:lvl6pPr marL="2928938" indent="-188913" algn="l" rtl="0"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+mn-lt"/>
                <a:ea typeface="+mn-ea"/>
              </a:defRPr>
            </a:lvl6pPr>
            <a:lvl7pPr marL="3386138" indent="-188913" algn="l" rtl="0"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+mn-lt"/>
                <a:ea typeface="+mn-ea"/>
              </a:defRPr>
            </a:lvl7pPr>
            <a:lvl8pPr marL="3843338" indent="-188913" algn="l" rtl="0"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+mn-lt"/>
                <a:ea typeface="+mn-ea"/>
              </a:defRPr>
            </a:lvl8pPr>
            <a:lvl9pPr marL="4300538" indent="-188913" algn="l" rtl="0"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+mn-lt"/>
                <a:ea typeface="+mn-ea"/>
              </a:defRPr>
            </a:lvl9pPr>
          </a:lstStyle>
          <a:p>
            <a:pPr marL="0" indent="0">
              <a:buClr>
                <a:srgbClr val="FF0000"/>
              </a:buClr>
              <a:buFont typeface="Wingdings" pitchFamily="2" charset="2"/>
              <a:buNone/>
            </a:pPr>
            <a:r>
              <a:rPr lang="en-GB" dirty="0" smtClean="0">
                <a:solidFill>
                  <a:srgbClr val="FF0000"/>
                </a:solidFill>
                <a:latin typeface="LilyUPC" pitchFamily="34" charset="-34"/>
                <a:cs typeface="LilyUPC" pitchFamily="34" charset="-34"/>
              </a:rPr>
              <a:t>Strengths GPUs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  <a:latin typeface="LilyUPC" pitchFamily="34" charset="-34"/>
                <a:cs typeface="LilyUPC" pitchFamily="34" charset="-34"/>
              </a:rPr>
              <a:t>Dev. time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  <a:latin typeface="LilyUPC" pitchFamily="34" charset="-34"/>
                <a:cs typeface="LilyUPC" pitchFamily="34" charset="-34"/>
              </a:rPr>
              <a:t>Flexible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  <a:latin typeface="LilyUPC" pitchFamily="34" charset="-34"/>
                <a:cs typeface="LilyUPC" pitchFamily="34" charset="-34"/>
              </a:rPr>
              <a:t>Easy to replace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  <a:latin typeface="LilyUPC" pitchFamily="34" charset="-34"/>
                <a:cs typeface="LilyUPC" pitchFamily="34" charset="-34"/>
              </a:rPr>
              <a:t>Low </a:t>
            </a:r>
            <a:r>
              <a:rPr lang="en-GB" dirty="0" smtClean="0">
                <a:solidFill>
                  <a:srgbClr val="FF0000"/>
                </a:solidFill>
                <a:latin typeface="LilyUPC" pitchFamily="34" charset="-34"/>
                <a:cs typeface="LilyUPC" pitchFamily="34" charset="-34"/>
              </a:rPr>
              <a:t>risk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endParaRPr lang="en-GB" dirty="0">
              <a:solidFill>
                <a:srgbClr val="FF0000"/>
              </a:solidFill>
              <a:latin typeface="LilyUPC" pitchFamily="34" charset="-34"/>
              <a:cs typeface="Lily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8203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-21887" y="0"/>
            <a:ext cx="9359900" cy="702945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1" y="692696"/>
            <a:ext cx="9172600" cy="5223398"/>
            <a:chOff x="1" y="1634602"/>
            <a:chExt cx="9172600" cy="5223398"/>
          </a:xfrm>
        </p:grpSpPr>
        <p:pic>
          <p:nvPicPr>
            <p:cNvPr id="9218" name="Picture 2" descr="http://www.huisvangebedtwente.nl/upload/image/huis-van-gebed-twente-verzoening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1683713"/>
              <a:ext cx="9172600" cy="5174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6" descr="http://www.nvidia.com/docs/IO/56076/GeForce_GTX_280_3qtr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888" y="1791658"/>
              <a:ext cx="710022" cy="4842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http://www.altera.com/technology/memory/images/stratix10devic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7831" y="1792431"/>
              <a:ext cx="457491" cy="4574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Cloud Callout 3"/>
            <p:cNvSpPr/>
            <p:nvPr/>
          </p:nvSpPr>
          <p:spPr bwMode="auto">
            <a:xfrm>
              <a:off x="4324449" y="1634602"/>
              <a:ext cx="2304256" cy="702914"/>
            </a:xfrm>
            <a:prstGeom prst="cloudCallou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1" charset="-128"/>
              </a:endParaRPr>
            </a:p>
          </p:txBody>
        </p:sp>
        <p:sp>
          <p:nvSpPr>
            <p:cNvPr id="8" name="Cloud Callout 7"/>
            <p:cNvSpPr/>
            <p:nvPr/>
          </p:nvSpPr>
          <p:spPr bwMode="auto">
            <a:xfrm flipH="1">
              <a:off x="1989770" y="1669720"/>
              <a:ext cx="2304256" cy="702914"/>
            </a:xfrm>
            <a:prstGeom prst="cloudCallou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1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368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 template detailed version">
  <a:themeElements>
    <a:clrScheme name="">
      <a:dk1>
        <a:srgbClr val="000000"/>
      </a:dk1>
      <a:lt1>
        <a:srgbClr val="FFFFFF"/>
      </a:lt1>
      <a:dk2>
        <a:srgbClr val="10207C"/>
      </a:dk2>
      <a:lt2>
        <a:srgbClr val="666666"/>
      </a:lt2>
      <a:accent1>
        <a:srgbClr val="0064FF"/>
      </a:accent1>
      <a:accent2>
        <a:srgbClr val="0096FF"/>
      </a:accent2>
      <a:accent3>
        <a:srgbClr val="FFFFFF"/>
      </a:accent3>
      <a:accent4>
        <a:srgbClr val="000000"/>
      </a:accent4>
      <a:accent5>
        <a:srgbClr val="AAB8FF"/>
      </a:accent5>
      <a:accent6>
        <a:srgbClr val="0087E7"/>
      </a:accent6>
      <a:hlink>
        <a:srgbClr val="00B9FF"/>
      </a:hlink>
      <a:folHlink>
        <a:srgbClr val="00FFFF"/>
      </a:folHlink>
    </a:clrScheme>
    <a:fontScheme name="Ppt template detailed version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2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2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1" charset="-128"/>
          </a:defRPr>
        </a:defPPr>
      </a:lstStyle>
    </a:lnDef>
  </a:objectDefaults>
  <a:extraClrSchemeLst>
    <a:extraClrScheme>
      <a:clrScheme name="Ppt template detailed version 1">
        <a:dk1>
          <a:srgbClr val="000000"/>
        </a:dk1>
        <a:lt1>
          <a:srgbClr val="FFFFFF"/>
        </a:lt1>
        <a:dk2>
          <a:srgbClr val="10207C"/>
        </a:dk2>
        <a:lt2>
          <a:srgbClr val="666666"/>
        </a:lt2>
        <a:accent1>
          <a:srgbClr val="0064FF"/>
        </a:accent1>
        <a:accent2>
          <a:srgbClr val="0096FF"/>
        </a:accent2>
        <a:accent3>
          <a:srgbClr val="FFFFFF"/>
        </a:accent3>
        <a:accent4>
          <a:srgbClr val="000000"/>
        </a:accent4>
        <a:accent5>
          <a:srgbClr val="AAB8FF"/>
        </a:accent5>
        <a:accent6>
          <a:srgbClr val="0087E7"/>
        </a:accent6>
        <a:hlink>
          <a:srgbClr val="00C9FF"/>
        </a:hlink>
        <a:folHlink>
          <a:srgbClr val="00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pt template detailed version 1">
    <a:dk1>
      <a:srgbClr val="000000"/>
    </a:dk1>
    <a:lt1>
      <a:srgbClr val="FFFFFF"/>
    </a:lt1>
    <a:dk2>
      <a:srgbClr val="10207C"/>
    </a:dk2>
    <a:lt2>
      <a:srgbClr val="666666"/>
    </a:lt2>
    <a:accent1>
      <a:srgbClr val="0064FF"/>
    </a:accent1>
    <a:accent2>
      <a:srgbClr val="0096FF"/>
    </a:accent2>
    <a:accent3>
      <a:srgbClr val="FFFFFF"/>
    </a:accent3>
    <a:accent4>
      <a:srgbClr val="000000"/>
    </a:accent4>
    <a:accent5>
      <a:srgbClr val="AAB8FF"/>
    </a:accent5>
    <a:accent6>
      <a:srgbClr val="0087E7"/>
    </a:accent6>
    <a:hlink>
      <a:srgbClr val="00C9FF"/>
    </a:hlink>
    <a:folHlink>
      <a:srgbClr val="00FF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Ppt template detailed version</Template>
  <TotalTime>0</TotalTime>
  <Words>976</Words>
  <Application>Microsoft Office PowerPoint</Application>
  <PresentationFormat>On-screen Show (4:3)</PresentationFormat>
  <Paragraphs>169</Paragraphs>
  <Slides>33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Ppt template detailed version</vt:lpstr>
      <vt:lpstr>Square Kilometer Array Low Central Signal Processor  (SKA CSP_LOW)</vt:lpstr>
      <vt:lpstr>SKA Receptors</vt:lpstr>
      <vt:lpstr>Tasks ASTRON</vt:lpstr>
      <vt:lpstr>Context</vt:lpstr>
      <vt:lpstr>PowerPoint Presentation</vt:lpstr>
      <vt:lpstr>Key Numbers</vt:lpstr>
      <vt:lpstr>The Problem</vt:lpstr>
      <vt:lpstr>The Solutions</vt:lpstr>
      <vt:lpstr>PowerPoint Presentation</vt:lpstr>
      <vt:lpstr>GPU Solution</vt:lpstr>
      <vt:lpstr>GPU</vt:lpstr>
      <vt:lpstr>Redback-4</vt:lpstr>
      <vt:lpstr>PowerPoint Presentation</vt:lpstr>
      <vt:lpstr>Redback-4</vt:lpstr>
      <vt:lpstr>PowerPoint Presentation</vt:lpstr>
      <vt:lpstr>Mezzanine Card</vt:lpstr>
      <vt:lpstr>Power-MX mapping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Firmware (factory image)</vt:lpstr>
      <vt:lpstr>Test image</vt:lpstr>
      <vt:lpstr>Cost comparison</vt:lpstr>
      <vt:lpstr>Conclusions</vt:lpstr>
      <vt:lpstr>PowerPoint Presentation</vt:lpstr>
      <vt:lpstr>PowerPoint Presentation</vt:lpstr>
      <vt:lpstr>PowerPoint Presentation</vt:lpstr>
    </vt:vector>
  </TitlesOfParts>
  <Company>ASTRON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presentation on multiple lines if necessary</dc:title>
  <dc:creator>Andre Gunst</dc:creator>
  <cp:lastModifiedBy>André Gunst</cp:lastModifiedBy>
  <cp:revision>381</cp:revision>
  <dcterms:created xsi:type="dcterms:W3CDTF">2008-12-02T15:57:30Z</dcterms:created>
  <dcterms:modified xsi:type="dcterms:W3CDTF">2015-02-03T11:11:54Z</dcterms:modified>
</cp:coreProperties>
</file>