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63" r:id="rId2"/>
    <p:sldId id="379" r:id="rId3"/>
    <p:sldId id="381" r:id="rId4"/>
    <p:sldId id="382" r:id="rId5"/>
    <p:sldId id="391" r:id="rId6"/>
    <p:sldId id="392" r:id="rId7"/>
    <p:sldId id="403" r:id="rId8"/>
    <p:sldId id="383" r:id="rId9"/>
    <p:sldId id="386" r:id="rId10"/>
    <p:sldId id="387" r:id="rId11"/>
    <p:sldId id="388" r:id="rId12"/>
    <p:sldId id="394" r:id="rId13"/>
    <p:sldId id="393" r:id="rId14"/>
    <p:sldId id="422" r:id="rId15"/>
    <p:sldId id="408" r:id="rId16"/>
    <p:sldId id="473" r:id="rId17"/>
    <p:sldId id="414" r:id="rId18"/>
    <p:sldId id="450" r:id="rId19"/>
    <p:sldId id="417" r:id="rId20"/>
    <p:sldId id="415" r:id="rId21"/>
    <p:sldId id="419" r:id="rId22"/>
    <p:sldId id="420" r:id="rId23"/>
    <p:sldId id="460" r:id="rId24"/>
    <p:sldId id="451" r:id="rId25"/>
    <p:sldId id="457" r:id="rId26"/>
    <p:sldId id="461" r:id="rId27"/>
    <p:sldId id="423" r:id="rId28"/>
    <p:sldId id="464" r:id="rId29"/>
    <p:sldId id="404" r:id="rId30"/>
    <p:sldId id="405" r:id="rId31"/>
    <p:sldId id="406" r:id="rId32"/>
    <p:sldId id="407" r:id="rId33"/>
    <p:sldId id="399" r:id="rId34"/>
    <p:sldId id="463" r:id="rId35"/>
    <p:sldId id="452" r:id="rId36"/>
    <p:sldId id="437" r:id="rId37"/>
    <p:sldId id="438" r:id="rId38"/>
    <p:sldId id="440" r:id="rId39"/>
    <p:sldId id="468" r:id="rId40"/>
    <p:sldId id="434" r:id="rId41"/>
    <p:sldId id="435" r:id="rId42"/>
    <p:sldId id="436" r:id="rId43"/>
    <p:sldId id="430" r:id="rId44"/>
    <p:sldId id="432" r:id="rId45"/>
    <p:sldId id="443" r:id="rId46"/>
    <p:sldId id="459" r:id="rId47"/>
    <p:sldId id="466" r:id="rId48"/>
    <p:sldId id="475" r:id="rId49"/>
    <p:sldId id="471" r:id="rId50"/>
    <p:sldId id="472" r:id="rId51"/>
    <p:sldId id="462" r:id="rId52"/>
    <p:sldId id="465" r:id="rId53"/>
    <p:sldId id="467" r:id="rId54"/>
    <p:sldId id="469" r:id="rId55"/>
    <p:sldId id="470" r:id="rId56"/>
    <p:sldId id="474" r:id="rId57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FF00"/>
    <a:srgbClr val="FFCC00"/>
    <a:srgbClr val="F17E1C"/>
    <a:srgbClr val="000000"/>
    <a:srgbClr val="5A5A5A"/>
    <a:srgbClr val="91FFFF"/>
    <a:srgbClr val="D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88921" autoAdjust="0"/>
  </p:normalViewPr>
  <p:slideViewPr>
    <p:cSldViewPr>
      <p:cViewPr>
        <p:scale>
          <a:sx n="90" d="100"/>
          <a:sy n="90" d="100"/>
        </p:scale>
        <p:origin x="-15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657600" y="381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57600" y="152400"/>
            <a:ext cx="2667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340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86400" y="8534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51CA3864-55FA-48C9-A413-51C92EB11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6806" name="Picture 8" descr="ASTRON_LogoBasis_ZW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82550"/>
            <a:ext cx="27924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24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1428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495800" y="15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3400" y="8534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534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fld id="{9F94DF6B-2196-4393-AFBB-50B7D793A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2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1C71A172-A81E-4453-8747-504C7E8231FE}" type="slidenum">
              <a:rPr lang="en-US" sz="900" smtClean="0"/>
              <a:pPr/>
              <a:t>1</a:t>
            </a:fld>
            <a:endParaRPr lang="en-US" sz="9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6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81904317-F27C-4BA9-BCC2-0BC805359B15}" type="slidenum">
              <a:rPr lang="en-US" sz="900" smtClean="0">
                <a:solidFill>
                  <a:srgbClr val="000000"/>
                </a:solidFill>
                <a:cs typeface="Arial" pitchFamily="34" charset="0"/>
              </a:rPr>
              <a:pPr/>
              <a:t>51</a:t>
            </a:fld>
            <a:endParaRPr lang="en-US" sz="9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Beamformer</a:t>
            </a:r>
            <a:r>
              <a:rPr lang="en-US" dirty="0" smtClean="0">
                <a:ea typeface="ＭＳ Ｐゴシック" pitchFamily="34" charset="-128"/>
              </a:rPr>
              <a:t> that generates an average of 42 beams per </a:t>
            </a:r>
            <a:r>
              <a:rPr lang="en-US" dirty="0" err="1" smtClean="0">
                <a:ea typeface="ＭＳ Ｐゴシック" pitchFamily="34" charset="-128"/>
              </a:rPr>
              <a:t>subband</a:t>
            </a:r>
            <a:r>
              <a:rPr lang="en-US" dirty="0" smtClean="0">
                <a:ea typeface="ＭＳ Ｐゴシック" pitchFamily="34" charset="-128"/>
              </a:rPr>
              <a:t>: total 16128 beams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bandwidth single </a:t>
            </a:r>
            <a:r>
              <a:rPr lang="en-US" dirty="0" err="1" smtClean="0">
                <a:solidFill>
                  <a:schemeClr val="tx2"/>
                </a:solidFill>
                <a:ea typeface="ＭＳ Ｐゴシック" pitchFamily="34" charset="-128"/>
              </a:rPr>
              <a:t>subband</a:t>
            </a: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 = 0.78125 MHz</a:t>
            </a: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complex </a:t>
            </a:r>
            <a:r>
              <a:rPr lang="en-US" dirty="0" err="1" smtClean="0">
                <a:solidFill>
                  <a:schemeClr val="tx2"/>
                </a:solidFill>
                <a:ea typeface="ＭＳ Ｐゴシック" pitchFamily="34" charset="-128"/>
              </a:rPr>
              <a:t>subband</a:t>
            </a: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 samples : 16-bit real + 16-bit imaginary</a:t>
            </a: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input bitrate: 64x384x0.78125x(16+16)=</a:t>
            </a:r>
            <a:r>
              <a:rPr lang="en-US" b="1" u="sng" dirty="0" smtClean="0">
                <a:solidFill>
                  <a:schemeClr val="tx2"/>
                </a:solidFill>
                <a:ea typeface="ＭＳ Ｐゴシック" pitchFamily="34" charset="-128"/>
              </a:rPr>
              <a:t>614.4 </a:t>
            </a:r>
            <a:r>
              <a:rPr lang="en-US" b="1" u="sng" dirty="0" err="1" smtClean="0">
                <a:solidFill>
                  <a:schemeClr val="tx2"/>
                </a:solidFill>
                <a:ea typeface="ＭＳ Ｐゴシック" pitchFamily="34" charset="-128"/>
              </a:rPr>
              <a:t>Gbit</a:t>
            </a:r>
            <a:r>
              <a:rPr lang="en-US" b="1" u="sng" dirty="0" smtClean="0">
                <a:solidFill>
                  <a:schemeClr val="tx2"/>
                </a:solidFill>
                <a:ea typeface="ＭＳ Ｐゴシック" pitchFamily="34" charset="-128"/>
              </a:rPr>
              <a:t>/s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kind of hardware do we need for this </a:t>
            </a:r>
            <a:r>
              <a:rPr lang="en-US" dirty="0" err="1" smtClean="0">
                <a:ea typeface="ＭＳ Ｐゴシック" pitchFamily="34" charset="-128"/>
              </a:rPr>
              <a:t>beamforming</a:t>
            </a:r>
            <a:r>
              <a:rPr lang="en-US" dirty="0" smtClean="0">
                <a:ea typeface="ＭＳ Ｐゴシック" pitchFamily="34" charset="-128"/>
              </a:rPr>
              <a:t>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3A771E3E-4CAA-4668-8A3F-C82CF988B797}" type="slidenum">
              <a:rPr lang="en-US" sz="900" smtClean="0"/>
              <a:pPr/>
              <a:t>56</a:t>
            </a:fld>
            <a:endParaRPr lang="en-US" sz="9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A6953D36-E19C-41A7-81A7-9C78F8CFD6A5}" type="slidenum">
              <a:rPr lang="en-US" sz="900" smtClean="0"/>
              <a:pPr/>
              <a:t>7</a:t>
            </a:fld>
            <a:endParaRPr lang="en-US" sz="9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81904317-F27C-4BA9-BCC2-0BC805359B15}" type="slidenum">
              <a:rPr lang="en-US" sz="900" smtClean="0">
                <a:solidFill>
                  <a:srgbClr val="000000"/>
                </a:solidFill>
                <a:cs typeface="Arial" pitchFamily="34" charset="0"/>
              </a:rPr>
              <a:pPr/>
              <a:t>17</a:t>
            </a:fld>
            <a:endParaRPr lang="en-US" sz="9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Beamformer</a:t>
            </a:r>
            <a:r>
              <a:rPr lang="en-US" dirty="0" smtClean="0">
                <a:ea typeface="ＭＳ Ｐゴシック" pitchFamily="34" charset="-128"/>
              </a:rPr>
              <a:t> that generates an average of 42 beams per </a:t>
            </a:r>
            <a:r>
              <a:rPr lang="en-US" dirty="0" err="1" smtClean="0">
                <a:ea typeface="ＭＳ Ｐゴシック" pitchFamily="34" charset="-128"/>
              </a:rPr>
              <a:t>subband</a:t>
            </a:r>
            <a:r>
              <a:rPr lang="en-US" dirty="0" smtClean="0">
                <a:ea typeface="ＭＳ Ｐゴシック" pitchFamily="34" charset="-128"/>
              </a:rPr>
              <a:t>: total 16128 beams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bandwidth single </a:t>
            </a:r>
            <a:r>
              <a:rPr lang="en-US" dirty="0" err="1" smtClean="0">
                <a:solidFill>
                  <a:schemeClr val="tx2"/>
                </a:solidFill>
                <a:ea typeface="ＭＳ Ｐゴシック" pitchFamily="34" charset="-128"/>
              </a:rPr>
              <a:t>subband</a:t>
            </a: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 = 0.78125 MHz</a:t>
            </a: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complex </a:t>
            </a:r>
            <a:r>
              <a:rPr lang="en-US" dirty="0" err="1" smtClean="0">
                <a:solidFill>
                  <a:schemeClr val="tx2"/>
                </a:solidFill>
                <a:ea typeface="ＭＳ Ｐゴシック" pitchFamily="34" charset="-128"/>
              </a:rPr>
              <a:t>subband</a:t>
            </a: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 samples : 16-bit real + 16-bit imaginary</a:t>
            </a:r>
          </a:p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ea typeface="ＭＳ Ｐゴシック" pitchFamily="34" charset="-128"/>
              </a:rPr>
              <a:t>input bitrate: 64x384x0.78125x(16+16)=</a:t>
            </a:r>
            <a:r>
              <a:rPr lang="en-US" b="1" u="sng" dirty="0" smtClean="0">
                <a:solidFill>
                  <a:schemeClr val="tx2"/>
                </a:solidFill>
                <a:ea typeface="ＭＳ Ｐゴシック" pitchFamily="34" charset="-128"/>
              </a:rPr>
              <a:t>614.4 </a:t>
            </a:r>
            <a:r>
              <a:rPr lang="en-US" b="1" u="sng" dirty="0" err="1" smtClean="0">
                <a:solidFill>
                  <a:schemeClr val="tx2"/>
                </a:solidFill>
                <a:ea typeface="ＭＳ Ｐゴシック" pitchFamily="34" charset="-128"/>
              </a:rPr>
              <a:t>Gbit</a:t>
            </a:r>
            <a:r>
              <a:rPr lang="en-US" b="1" u="sng" dirty="0" smtClean="0">
                <a:solidFill>
                  <a:schemeClr val="tx2"/>
                </a:solidFill>
                <a:ea typeface="ＭＳ Ｐゴシック" pitchFamily="34" charset="-128"/>
              </a:rPr>
              <a:t>/s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kind of hardware do we need for this </a:t>
            </a:r>
            <a:r>
              <a:rPr lang="en-US" dirty="0" err="1" smtClean="0">
                <a:ea typeface="ＭＳ Ｐゴシック" pitchFamily="34" charset="-128"/>
              </a:rPr>
              <a:t>beamforming</a:t>
            </a:r>
            <a:r>
              <a:rPr lang="en-US" dirty="0" smtClean="0">
                <a:ea typeface="ＭＳ Ｐゴシック" pitchFamily="34" charset="-128"/>
              </a:rPr>
              <a:t>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38F85E3E-2EDE-4F0F-9F9F-D74BB10ACD87}" type="slidenum">
              <a:rPr lang="en-US" sz="900"/>
              <a:pPr/>
              <a:t>18</a:t>
            </a:fld>
            <a:endParaRPr lang="en-US" sz="9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D897E752-1F0F-4208-8564-90A1CC0B0F77}" type="slidenum">
              <a:rPr lang="en-US" sz="900" smtClean="0">
                <a:solidFill>
                  <a:srgbClr val="000000"/>
                </a:solidFill>
                <a:cs typeface="Arial" pitchFamily="34" charset="0"/>
              </a:rPr>
              <a:pPr/>
              <a:t>25</a:t>
            </a:fld>
            <a:endParaRPr lang="en-US" sz="9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ea typeface="ＭＳ Ｐゴシック" pitchFamily="34" charset="-128"/>
              </a:rPr>
              <a:t>- Reordering and shuffling data is very easy on a FPGA.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85C2C543-0EB5-49C6-AD48-41AF5C0B0232}" type="slidenum">
              <a:rPr lang="en-US" sz="900">
                <a:solidFill>
                  <a:srgbClr val="000000"/>
                </a:solidFill>
                <a:cs typeface="Arial" charset="0"/>
              </a:rPr>
              <a:pPr/>
              <a:t>26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en-US" smtClean="0">
                <a:solidFill>
                  <a:schemeClr val="tx2"/>
                </a:solidFill>
              </a:rPr>
              <a:t>Singe board because all channels enter on a single board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3A771E3E-4CAA-4668-8A3F-C82CF988B797}" type="slidenum">
              <a:rPr lang="en-US" sz="900" smtClean="0"/>
              <a:pPr/>
              <a:t>31</a:t>
            </a:fld>
            <a:endParaRPr lang="en-US" sz="9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FC16C9E-E797-441B-8AD8-0E3EC315486D}" type="slidenum">
              <a:rPr lang="en-GB" sz="900" smtClean="0">
                <a:latin typeface="Calibri" pitchFamily="34" charset="0"/>
              </a:rPr>
              <a:pPr/>
              <a:t>33</a:t>
            </a:fld>
            <a:endParaRPr lang="en-GB" sz="9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Less beams out: ring</a:t>
            </a:r>
            <a:r>
              <a:rPr lang="en-GB" baseline="0" dirty="0" smtClean="0"/>
              <a:t> structure more economic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2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pic>
        <p:nvPicPr>
          <p:cNvPr id="5" name="Picture 27" descr="ASTRON_Achtergrond_03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756275" y="1247775"/>
            <a:ext cx="28289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/>
              <a:t>Netherlands Institute for Radio Astronomy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466012" cy="19050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6C04-91DC-4ADC-8BFB-2254925F4BC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27038" y="6477000"/>
            <a:ext cx="6604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ASTRON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val="2457000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2EB4-82A7-4FE5-84E7-878338AA5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2088" y="228600"/>
            <a:ext cx="2036762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228600"/>
            <a:ext cx="596265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CC8C-C235-48A7-AFBC-84B21186C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BAED-CCBE-4D43-A911-7446F9353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4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89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EC59F13D-AE4A-442B-9255-EE4371DAAB0C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224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29C768C9-AEC9-4303-8437-6D3F300D52BD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6882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341B18A4-AB5B-4D2F-99B7-1BA292176D27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674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7F7BF29A-634E-4535-8FBB-65CE8312FCE0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7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15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5406-7C68-4095-8B69-F7AFDB69F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6D18E-3F58-40D5-B0CB-CC39E7D56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E5A3-A5A0-43F6-A5F2-D47617D60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14039-4069-4712-B628-2F0657BAE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59C4-4458-4436-A54D-807AB67DF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595DB-6D9C-4E00-8D1B-CCBFDCF7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6E68A-86AA-4524-A3E6-72EE8612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4" descr="ASTRON_Header_Small_03_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28600"/>
            <a:ext cx="612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600200"/>
            <a:ext cx="81518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038" y="6477000"/>
            <a:ext cx="58975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fld id="{9255DCA6-4763-4921-BB8A-FFA63B60A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jpeg"/><Relationship Id="rId4" Type="http://schemas.openxmlformats.org/officeDocument/2006/relationships/hyperlink" Target="http://www.google.nl/url?sa=i&amp;rct=j&amp;q=&amp;esrc=s&amp;source=images&amp;cd=&amp;cad=rja&amp;uact=8&amp;docid=cdadE9h3KrgfCM&amp;tbnid=loWNY_i3PTTfZM:&amp;ved=0CAcQjRw&amp;url=http://www.girdsystems.com/dsp.html&amp;ei=wAgsVPmlJc7JPb3ogdAP&amp;bvm=bv.76477589,d.ZWU&amp;psig=AFQjCNHnEkRzM2gYMs_ktxFWIshw3bjIRA&amp;ust=1412258291109923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61E93B42-9217-4336-AA7C-862E9E82CB43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ASTRON is part of the Netherlands Organisation for Scientific Research (NWO)</a:t>
            </a:r>
          </a:p>
        </p:txBody>
      </p:sp>
      <p:sp>
        <p:nvSpPr>
          <p:cNvPr id="10244" name="Rectangle 1041"/>
          <p:cNvSpPr>
            <a:spLocks noChangeArrowheads="1"/>
          </p:cNvSpPr>
          <p:nvPr/>
        </p:nvSpPr>
        <p:spPr bwMode="auto">
          <a:xfrm>
            <a:off x="-165100" y="1952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sp>
        <p:nvSpPr>
          <p:cNvPr id="10245" name="Rectangle 1047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889875" cy="1905000"/>
          </a:xfrm>
        </p:spPr>
        <p:txBody>
          <a:bodyPr/>
          <a:lstStyle/>
          <a:p>
            <a:pPr eaLnBrk="1" hangingPunct="1"/>
            <a:r>
              <a:rPr lang="nl-NL" smtClean="0"/>
              <a:t>UniBoard</a:t>
            </a:r>
            <a:r>
              <a:rPr lang="nl-NL" baseline="30000" smtClean="0"/>
              <a:t>2</a:t>
            </a:r>
            <a:r>
              <a:rPr lang="nl-NL" smtClean="0"/>
              <a:t>, a high performance digital processing board applied in the Square Kilometer Array</a:t>
            </a:r>
            <a:endParaRPr lang="en-US" smtClean="0"/>
          </a:p>
        </p:txBody>
      </p:sp>
      <p:sp>
        <p:nvSpPr>
          <p:cNvPr id="10246" name="Rectangle 1048"/>
          <p:cNvSpPr>
            <a:spLocks noGrp="1" noChangeArrowheads="1"/>
          </p:cNvSpPr>
          <p:nvPr>
            <p:ph type="subTitle" idx="1"/>
          </p:nvPr>
        </p:nvSpPr>
        <p:spPr>
          <a:xfrm>
            <a:off x="7380288" y="5445125"/>
            <a:ext cx="7466012" cy="1143000"/>
          </a:xfrm>
        </p:spPr>
        <p:txBody>
          <a:bodyPr/>
          <a:lstStyle/>
          <a:p>
            <a:pPr marL="190500" indent="-190500" eaLnBrk="1" hangingPunct="1"/>
            <a:r>
              <a:rPr lang="nl-NL" sz="2000" dirty="0" smtClean="0"/>
              <a:t>André Gunst</a:t>
            </a:r>
          </a:p>
          <a:p>
            <a:pPr marL="190500" indent="-190500" eaLnBrk="1" hangingPunct="1"/>
            <a:r>
              <a:rPr lang="nl-NL" sz="2000" dirty="0"/>
              <a:t>2</a:t>
            </a:r>
            <a:r>
              <a:rPr lang="nl-NL" sz="2000" dirty="0" smtClean="0"/>
              <a:t>8-10-2014</a:t>
            </a:r>
          </a:p>
          <a:p>
            <a:pPr marL="190500" indent="-190500" eaLnBrk="1" hangingPunct="1"/>
            <a:endParaRPr lang="nl-NL" dirty="0" smtClean="0"/>
          </a:p>
          <a:p>
            <a:pPr marL="190500" indent="-190500" eaLnBrk="1" hangingPunct="1"/>
            <a:endParaRPr lang="en-US" sz="3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19460" name="Picture 2" descr="D:\iFolder\gunst\fotos\lofar\RolloutfinalLOFAR\Luchtfotos\July2011\31X280-29 BUINEN-EXLOO ringslo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63"/>
            <a:ext cx="10693400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0485" name="Picture 4" descr="lofar_2010-05-2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561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P102019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365625"/>
            <a:ext cx="2859087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Line 6"/>
          <p:cNvSpPr>
            <a:spLocks noChangeShapeType="1"/>
          </p:cNvSpPr>
          <p:nvPr/>
        </p:nvSpPr>
        <p:spPr bwMode="auto">
          <a:xfrm flipH="1" flipV="1">
            <a:off x="4067175" y="2565400"/>
            <a:ext cx="2233613" cy="1798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488" name="Line 7"/>
          <p:cNvSpPr>
            <a:spLocks noChangeShapeType="1"/>
          </p:cNvSpPr>
          <p:nvPr/>
        </p:nvSpPr>
        <p:spPr bwMode="auto">
          <a:xfrm flipH="1" flipV="1">
            <a:off x="8027988" y="1916113"/>
            <a:ext cx="1116012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7380288" y="0"/>
            <a:ext cx="133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b="1">
                <a:solidFill>
                  <a:schemeClr val="bg1"/>
                </a:solidFill>
                <a:latin typeface="Times New Roman" pitchFamily="18" charset="0"/>
              </a:rPr>
              <a:t>Core Station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1509" name="Picture 4" descr="P42902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-180975" y="-100013"/>
            <a:ext cx="9432925" cy="728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73100"/>
            <a:ext cx="77057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24581" name="Footer Placeholder 4"/>
          <p:cNvSpPr txBox="1">
            <a:spLocks noGrp="1"/>
          </p:cNvSpPr>
          <p:nvPr/>
        </p:nvSpPr>
        <p:spPr bwMode="auto">
          <a:xfrm>
            <a:off x="427038" y="6477000"/>
            <a:ext cx="58975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82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AC10C8D4-D390-4509-A234-B0BE7BFF529C}" type="slidenum">
              <a:rPr lang="en-US" sz="1000" smtClean="0">
                <a:solidFill>
                  <a:schemeClr val="bg1"/>
                </a:solidFill>
              </a:rPr>
              <a:pPr/>
              <a:t>14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24583" name="Rectangle 2"/>
          <p:cNvSpPr txBox="1">
            <a:spLocks noChangeArrowheads="1"/>
          </p:cNvSpPr>
          <p:nvPr/>
        </p:nvSpPr>
        <p:spPr bwMode="auto">
          <a:xfrm>
            <a:off x="427038" y="228600"/>
            <a:ext cx="612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/>
              <a:t>APERTIF prototype</a:t>
            </a:r>
          </a:p>
        </p:txBody>
      </p:sp>
      <p:pic>
        <p:nvPicPr>
          <p:cNvPr id="24584" name="Picture 4" descr="Foto DIGES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6"/>
          <p:cNvSpPr>
            <a:spLocks noChangeArrowheads="1"/>
          </p:cNvSpPr>
          <p:nvPr/>
        </p:nvSpPr>
        <p:spPr bwMode="auto">
          <a:xfrm>
            <a:off x="5003800" y="0"/>
            <a:ext cx="53451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342900" algn="l"/>
              </a:tabLst>
            </a:pPr>
            <a:r>
              <a:rPr lang="en-US" sz="2800">
                <a:solidFill>
                  <a:schemeClr val="bg1"/>
                </a:solidFill>
              </a:rPr>
              <a:t>APERTIF</a:t>
            </a:r>
          </a:p>
        </p:txBody>
      </p:sp>
      <p:pic>
        <p:nvPicPr>
          <p:cNvPr id="24586" name="Picture 7" descr="digestif 25 juli 07 antenn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71875"/>
            <a:ext cx="3025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Line 8"/>
          <p:cNvSpPr>
            <a:spLocks noChangeShapeType="1"/>
          </p:cNvSpPr>
          <p:nvPr/>
        </p:nvSpPr>
        <p:spPr bwMode="auto">
          <a:xfrm flipH="1" flipV="1">
            <a:off x="4084638" y="2001838"/>
            <a:ext cx="1782762" cy="4595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8" name="Line 9"/>
          <p:cNvSpPr>
            <a:spLocks noChangeShapeType="1"/>
          </p:cNvSpPr>
          <p:nvPr/>
        </p:nvSpPr>
        <p:spPr bwMode="auto">
          <a:xfrm flipH="1" flipV="1">
            <a:off x="4318000" y="2001838"/>
            <a:ext cx="1549400" cy="1571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89" name="Picture 10" descr="P7241065_small_trans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763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  <a:endParaRPr lang="nl-NL" smtClean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A3E42209-75A4-477E-A968-7F265FD86536}" type="slidenum">
              <a:rPr lang="en-US" sz="1000" smtClean="0">
                <a:solidFill>
                  <a:schemeClr val="bg1"/>
                </a:solidFill>
              </a:rPr>
              <a:pPr/>
              <a:t>15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1670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4900"/>
            <a:ext cx="73025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Oval 3"/>
          <p:cNvSpPr>
            <a:spLocks noChangeArrowheads="1"/>
          </p:cNvSpPr>
          <p:nvPr/>
        </p:nvSpPr>
        <p:spPr bwMode="auto">
          <a:xfrm>
            <a:off x="3492500" y="1700213"/>
            <a:ext cx="719138" cy="6746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8" name="Oval 4"/>
          <p:cNvSpPr>
            <a:spLocks noChangeArrowheads="1"/>
          </p:cNvSpPr>
          <p:nvPr/>
        </p:nvSpPr>
        <p:spPr bwMode="auto">
          <a:xfrm>
            <a:off x="4211638" y="2374900"/>
            <a:ext cx="431800" cy="3333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9" name="Oval 5"/>
          <p:cNvSpPr>
            <a:spLocks noChangeArrowheads="1"/>
          </p:cNvSpPr>
          <p:nvPr/>
        </p:nvSpPr>
        <p:spPr bwMode="auto">
          <a:xfrm>
            <a:off x="3924300" y="1989138"/>
            <a:ext cx="935038" cy="9350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10" name="Oval 6"/>
          <p:cNvSpPr>
            <a:spLocks noChangeArrowheads="1"/>
          </p:cNvSpPr>
          <p:nvPr/>
        </p:nvSpPr>
        <p:spPr bwMode="auto">
          <a:xfrm>
            <a:off x="1835150" y="4508500"/>
            <a:ext cx="1584325" cy="114141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25611" name="Straight Arrow Connector 8"/>
          <p:cNvCxnSpPr>
            <a:cxnSpLocks noChangeShapeType="1"/>
          </p:cNvCxnSpPr>
          <p:nvPr/>
        </p:nvCxnSpPr>
        <p:spPr bwMode="auto">
          <a:xfrm flipV="1">
            <a:off x="3059113" y="3644900"/>
            <a:ext cx="217487" cy="6619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2916238" y="3108325"/>
            <a:ext cx="719137" cy="14001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3" name="Rectangle 12"/>
          <p:cNvSpPr txBox="1">
            <a:spLocks noChangeAspect="1" noChangeArrowheads="1"/>
          </p:cNvSpPr>
          <p:nvPr/>
        </p:nvSpPr>
        <p:spPr bwMode="auto">
          <a:xfrm>
            <a:off x="971550" y="1270000"/>
            <a:ext cx="41767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2000">
                <a:solidFill>
                  <a:srgbClr val="FF0000"/>
                </a:solidFill>
                <a:cs typeface="Arial" pitchFamily="34" charset="0"/>
              </a:rPr>
              <a:t>Dish-level Digital Beamformer</a:t>
            </a:r>
            <a:endParaRPr lang="nl-NL" sz="200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5614" name="Picture 14" descr="I:\pepping\Presentaties\ApertifCDR8-10-2014\contai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9792" r="25429" b="19441"/>
          <a:stretch>
            <a:fillRect/>
          </a:stretch>
        </p:blipFill>
        <p:spPr bwMode="auto">
          <a:xfrm>
            <a:off x="3198813" y="2003425"/>
            <a:ext cx="13731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2627313" y="1654175"/>
            <a:ext cx="936625" cy="3349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Beamforming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pic>
        <p:nvPicPr>
          <p:cNvPr id="5" name="Picture 4" descr="phase_e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70" y="1988840"/>
            <a:ext cx="939170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2" y="2280605"/>
            <a:ext cx="904716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53CF7E28-C944-43C6-9812-4DD048BA316D}" type="slidenum">
              <a:rPr lang="en-US" sz="1000" smtClean="0">
                <a:solidFill>
                  <a:srgbClr val="FFFFFF"/>
                </a:solidFill>
                <a:cs typeface="Arial" pitchFamily="34" charset="0"/>
              </a:rPr>
              <a:pPr/>
              <a:t>17</a:t>
            </a:fld>
            <a:endParaRPr lang="en-US" sz="10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072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mtClean="0"/>
              <a:t>Beamformer Block Diagram</a:t>
            </a:r>
            <a:br>
              <a:rPr lang="en-US" smtClean="0"/>
            </a:br>
            <a:r>
              <a:rPr lang="en-US" smtClean="0"/>
              <a:t>- single polarization</a:t>
            </a:r>
          </a:p>
        </p:txBody>
      </p:sp>
      <p:sp>
        <p:nvSpPr>
          <p:cNvPr id="30725" name="Rectangle 12"/>
          <p:cNvSpPr txBox="1">
            <a:spLocks noChangeAspect="1" noChangeArrowheads="1"/>
          </p:cNvSpPr>
          <p:nvPr/>
        </p:nvSpPr>
        <p:spPr bwMode="auto">
          <a:xfrm>
            <a:off x="5758214" y="4721267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 smtClean="0">
                <a:solidFill>
                  <a:srgbClr val="10207C"/>
                </a:solidFill>
                <a:cs typeface="Arial" pitchFamily="34" charset="0"/>
              </a:rPr>
              <a:t>806 GMAC/s</a:t>
            </a:r>
            <a:endParaRPr lang="en-US" sz="1800" dirty="0">
              <a:solidFill>
                <a:srgbClr val="10207C"/>
              </a:solidFill>
              <a:cs typeface="Arial" pitchFamily="34" charset="0"/>
            </a:endParaRP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endParaRPr lang="nl-NL" sz="2000" dirty="0">
              <a:solidFill>
                <a:srgbClr val="10207C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0157" y="5150028"/>
            <a:ext cx="2593082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  <a:defRPr sz="1800">
                <a:solidFill>
                  <a:srgbClr val="10207C"/>
                </a:solidFill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dirty="0"/>
              <a:t>614.4 </a:t>
            </a:r>
            <a:r>
              <a:rPr lang="en-GB" dirty="0" err="1"/>
              <a:t>Gbps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073762" y="5157192"/>
            <a:ext cx="2593082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  <a:defRPr sz="1800">
                <a:solidFill>
                  <a:srgbClr val="10207C"/>
                </a:solidFill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dirty="0" smtClean="0"/>
              <a:t>151.2 </a:t>
            </a:r>
            <a:r>
              <a:rPr lang="en-GB" dirty="0" err="1"/>
              <a:t>Gbps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5107695"/>
            <a:ext cx="2593082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  <a:defRPr sz="1800">
                <a:solidFill>
                  <a:srgbClr val="10207C"/>
                </a:solidFill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dirty="0" smtClean="0"/>
              <a:t>410 </a:t>
            </a:r>
            <a:r>
              <a:rPr lang="en-GB" dirty="0" err="1"/>
              <a:t>Gbps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Beamformer Implementation</a:t>
            </a:r>
            <a:br>
              <a:rPr lang="en-US" smtClean="0"/>
            </a:br>
            <a:r>
              <a:rPr lang="en-US" smtClean="0"/>
              <a:t>- subband select</a:t>
            </a:r>
            <a:endParaRPr lang="nl-NL" smtClean="0"/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366000" y="6477000"/>
            <a:ext cx="121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E439EAE6-583D-4A81-9D79-3A4346A36238}" type="slidenum">
              <a:rPr lang="en-US" sz="1000">
                <a:solidFill>
                  <a:schemeClr val="bg1"/>
                </a:solidFill>
              </a:rPr>
              <a:pPr/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92300"/>
            <a:ext cx="8640763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3992563"/>
            <a:ext cx="54721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23850" y="4652963"/>
            <a:ext cx="2232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Very</a:t>
            </a:r>
          </a:p>
          <a:p>
            <a:pPr algn="ctr" eaLnBrk="1" hangingPunct="1"/>
            <a:r>
              <a:rPr lang="en-US" sz="3200">
                <a:solidFill>
                  <a:schemeClr val="tx2"/>
                </a:solidFill>
              </a:rPr>
              <a:t>Flexible</a:t>
            </a:r>
            <a:endParaRPr lang="nl-NL" sz="3200">
              <a:solidFill>
                <a:schemeClr val="tx2"/>
              </a:solidFill>
            </a:endParaRPr>
          </a:p>
        </p:txBody>
      </p:sp>
      <p:sp>
        <p:nvSpPr>
          <p:cNvPr id="45064" name="Title 1"/>
          <p:cNvSpPr txBox="1">
            <a:spLocks/>
          </p:cNvSpPr>
          <p:nvPr/>
        </p:nvSpPr>
        <p:spPr bwMode="auto">
          <a:xfrm>
            <a:off x="242888" y="1268413"/>
            <a:ext cx="41052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Filterbank output:</a:t>
            </a:r>
            <a:endParaRPr lang="nl-NL" sz="3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Beamformer</a:t>
            </a:r>
            <a:r>
              <a:rPr lang="en-US" dirty="0" smtClean="0"/>
              <a:t> Implementation</a:t>
            </a:r>
            <a:endParaRPr lang="nl-NL" dirty="0" smtClean="0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B4E81273-A178-481B-90E8-C4C602789864}" type="slidenum">
              <a:rPr lang="en-US" sz="1000" smtClean="0">
                <a:solidFill>
                  <a:schemeClr val="bg1"/>
                </a:solidFill>
              </a:rPr>
              <a:pPr/>
              <a:t>19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75283"/>
            <a:ext cx="669607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0" name="Straight Arrow Connector 7"/>
          <p:cNvCxnSpPr>
            <a:cxnSpLocks noChangeShapeType="1"/>
          </p:cNvCxnSpPr>
          <p:nvPr/>
        </p:nvCxnSpPr>
        <p:spPr bwMode="auto">
          <a:xfrm flipV="1">
            <a:off x="1619250" y="4652963"/>
            <a:ext cx="2016125" cy="7143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1268" name="Picture 4" descr="telescoop_winter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32772" name="Picture 4" descr="Unibewerke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080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UniBoard</a:t>
            </a:r>
            <a:r>
              <a:rPr lang="nl-NL" dirty="0" smtClean="0"/>
              <a:t> in a Sub-rack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4484" r="18333" b="2069"/>
          <a:stretch>
            <a:fillRect/>
          </a:stretch>
        </p:blipFill>
        <p:spPr bwMode="auto">
          <a:xfrm>
            <a:off x="1984375" y="1920875"/>
            <a:ext cx="554355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D:\iFolder\gunst\fotos\UniBoard\EUProductionRun\UniBoard_small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-15875"/>
            <a:ext cx="33480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 descr="Y:\VIEWlogic\Projects\Quinten\ADU\foto's\IMG_5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916113"/>
            <a:ext cx="2160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10800000">
            <a:off x="2195513" y="3141663"/>
            <a:ext cx="8636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04025" y="2420938"/>
            <a:ext cx="576263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971550" y="1412875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/>
              <a:t>ADU</a:t>
            </a:r>
          </a:p>
        </p:txBody>
      </p:sp>
      <p:sp>
        <p:nvSpPr>
          <p:cNvPr id="34825" name="TextBox 12"/>
          <p:cNvSpPr txBox="1">
            <a:spLocks noChangeArrowheads="1"/>
          </p:cNvSpPr>
          <p:nvPr/>
        </p:nvSpPr>
        <p:spPr bwMode="auto">
          <a:xfrm>
            <a:off x="7524750" y="2236788"/>
            <a:ext cx="1062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/>
              <a:t>UniBoard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Current Status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35845" name="Picture 5" descr="D:\gunst\fotos\UniBoard\Subrack\IMG_7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5143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D:\gunst\fotos\UniBoard\Subrack\IMG_7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5184576" cy="69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Correlator</a:t>
            </a:r>
            <a:endParaRPr lang="nl-NL" dirty="0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366000" y="6477000"/>
            <a:ext cx="121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3FF7A47D-47A1-45FF-B98C-FDE85E1B4ECB}" type="slidenum">
              <a:rPr lang="en-US" sz="1000">
                <a:solidFill>
                  <a:schemeClr val="bg1"/>
                </a:solidFill>
              </a:rPr>
              <a:pPr/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1670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4900"/>
            <a:ext cx="73025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Oval 3"/>
          <p:cNvSpPr>
            <a:spLocks noChangeArrowheads="1"/>
          </p:cNvSpPr>
          <p:nvPr/>
        </p:nvSpPr>
        <p:spPr bwMode="auto">
          <a:xfrm>
            <a:off x="3492500" y="1700213"/>
            <a:ext cx="719138" cy="6746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endParaRPr lang="nl-NL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6" name="Oval 4"/>
          <p:cNvSpPr>
            <a:spLocks noChangeArrowheads="1"/>
          </p:cNvSpPr>
          <p:nvPr/>
        </p:nvSpPr>
        <p:spPr bwMode="auto">
          <a:xfrm>
            <a:off x="4211638" y="2374900"/>
            <a:ext cx="431800" cy="3333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endParaRPr lang="nl-NL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7" name="Oval 5"/>
          <p:cNvSpPr>
            <a:spLocks noChangeArrowheads="1"/>
          </p:cNvSpPr>
          <p:nvPr/>
        </p:nvSpPr>
        <p:spPr bwMode="auto">
          <a:xfrm>
            <a:off x="3924300" y="1989138"/>
            <a:ext cx="935038" cy="9350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endParaRPr lang="nl-NL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8" name="Oval 6"/>
          <p:cNvSpPr>
            <a:spLocks noChangeArrowheads="1"/>
          </p:cNvSpPr>
          <p:nvPr/>
        </p:nvSpPr>
        <p:spPr bwMode="auto">
          <a:xfrm>
            <a:off x="4572000" y="3141663"/>
            <a:ext cx="1584325" cy="18002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endParaRPr lang="nl-NL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3132138" y="1844675"/>
            <a:ext cx="1800225" cy="14811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0" name="Rectangle 12"/>
          <p:cNvSpPr txBox="1">
            <a:spLocks noChangeAspect="1" noChangeArrowheads="1"/>
          </p:cNvSpPr>
          <p:nvPr/>
        </p:nvSpPr>
        <p:spPr bwMode="auto">
          <a:xfrm>
            <a:off x="1763713" y="1292225"/>
            <a:ext cx="26638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3600">
                <a:solidFill>
                  <a:srgbClr val="FF0000"/>
                </a:solidFill>
                <a:cs typeface="Arial" charset="0"/>
              </a:rPr>
              <a:t>Correlator</a:t>
            </a:r>
            <a:endParaRPr lang="nl-NL" sz="360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APERTIF </a:t>
            </a:r>
            <a:r>
              <a:rPr lang="en-US" dirty="0" err="1" smtClean="0"/>
              <a:t>Correlator</a:t>
            </a:r>
            <a:r>
              <a:rPr lang="en-US" dirty="0" smtClean="0"/>
              <a:t/>
            </a:r>
            <a:br>
              <a:rPr lang="en-US" dirty="0" smtClean="0"/>
            </a:br>
            <a:endParaRPr lang="nl-NL" dirty="0" smtClean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50FFE781-C887-4F13-B8A3-6FE4C6804777}" type="slidenum">
              <a:rPr lang="en-US" sz="1000" smtClean="0">
                <a:solidFill>
                  <a:schemeClr val="bg1"/>
                </a:solidFill>
              </a:rPr>
              <a:pPr/>
              <a:t>24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22533" name="Title 1"/>
          <p:cNvSpPr txBox="1">
            <a:spLocks/>
          </p:cNvSpPr>
          <p:nvPr/>
        </p:nvSpPr>
        <p:spPr bwMode="auto">
          <a:xfrm>
            <a:off x="488950" y="5495925"/>
            <a:ext cx="3975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Data Input:</a:t>
            </a:r>
          </a:p>
          <a:p>
            <a:pPr eaLnBrk="1" hangingPunct="1"/>
            <a:r>
              <a:rPr lang="en-US">
                <a:solidFill>
                  <a:schemeClr val="tx2"/>
                </a:solidFill>
              </a:rPr>
              <a:t>24 x 16 x 10GbEthernet</a:t>
            </a:r>
            <a:endParaRPr lang="nl-NL">
              <a:solidFill>
                <a:schemeClr val="tx2"/>
              </a:solidFill>
            </a:endParaRPr>
          </a:p>
        </p:txBody>
      </p:sp>
      <p:pic>
        <p:nvPicPr>
          <p:cNvPr id="22538" name="Picture 4" descr="I:\pepping\Presentaties\ApertifCDR8-10-2014\contr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1295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68413"/>
            <a:ext cx="78994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I:\pepping\Presentaties\ApertifCDR8-10-2014\multi10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92525"/>
            <a:ext cx="126206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5651500" y="5495925"/>
            <a:ext cx="3975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Data Output:</a:t>
            </a:r>
          </a:p>
          <a:p>
            <a:pPr eaLnBrk="1" hangingPunct="1"/>
            <a:r>
              <a:rPr lang="en-US">
                <a:solidFill>
                  <a:schemeClr val="tx2"/>
                </a:solidFill>
              </a:rPr>
              <a:t>32 x 1GbEthernet</a:t>
            </a:r>
            <a:endParaRPr lang="nl-NL">
              <a:solidFill>
                <a:schemeClr val="tx2"/>
              </a:solidFill>
            </a:endParaRPr>
          </a:p>
        </p:txBody>
      </p:sp>
      <p:pic>
        <p:nvPicPr>
          <p:cNvPr id="10" name="Picture 14" descr="I:\pepping\Presentaties\ApertifCDR8-10-2014\WS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9" y="908720"/>
            <a:ext cx="1772254" cy="10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3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EEE9A42F-CA0F-4798-9187-980C92483AFC}" type="slidenum">
              <a:rPr lang="en-US" sz="1000" smtClean="0">
                <a:solidFill>
                  <a:srgbClr val="FFFFFF"/>
                </a:solidFill>
                <a:cs typeface="Arial" pitchFamily="34" charset="0"/>
              </a:rPr>
              <a:pPr/>
              <a:t>25</a:t>
            </a:fld>
            <a:endParaRPr lang="en-US" sz="10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7107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mtClean="0"/>
              <a:t>Correlator Block Diagram</a:t>
            </a:r>
            <a:br>
              <a:rPr lang="en-US" smtClean="0"/>
            </a:br>
            <a:r>
              <a:rPr lang="en-US" smtClean="0"/>
              <a:t>- functional</a:t>
            </a:r>
            <a:br>
              <a:rPr lang="en-US" smtClean="0"/>
            </a:br>
            <a:endParaRPr lang="en-US" smtClean="0"/>
          </a:p>
        </p:txBody>
      </p:sp>
      <p:pic>
        <p:nvPicPr>
          <p:cNvPr id="471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20863"/>
            <a:ext cx="91059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7072"/>
            <a:ext cx="90011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798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6CF1CA6B-EFD2-4DD4-B8A4-39A61F934CE7}" type="slidenum">
              <a:rPr lang="en-US" sz="1000">
                <a:solidFill>
                  <a:srgbClr val="FFFFFF"/>
                </a:solidFill>
                <a:cs typeface="Arial" charset="0"/>
              </a:rPr>
              <a:pPr/>
              <a:t>26</a:t>
            </a:fld>
            <a:endParaRPr lang="en-US" sz="1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1747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mtClean="0"/>
              <a:t>Correlator Implementation</a:t>
            </a:r>
            <a:br>
              <a:rPr lang="en-US" smtClean="0"/>
            </a:br>
            <a:r>
              <a:rPr lang="en-US" smtClean="0"/>
              <a:t>- Single Board option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80676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itle 1"/>
          <p:cNvSpPr txBox="1">
            <a:spLocks/>
          </p:cNvSpPr>
          <p:nvPr/>
        </p:nvSpPr>
        <p:spPr bwMode="auto">
          <a:xfrm>
            <a:off x="684213" y="5157788"/>
            <a:ext cx="871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marL="342900" indent="-34290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16 UniBoards </a:t>
            </a:r>
            <a:r>
              <a:rPr lang="en-US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>
                <a:solidFill>
                  <a:schemeClr val="tx2"/>
                </a:solidFill>
              </a:rPr>
              <a:t> 16384 beamlets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1 UniBoard </a:t>
            </a:r>
            <a:r>
              <a:rPr lang="en-US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>
                <a:solidFill>
                  <a:schemeClr val="tx2"/>
                </a:solidFill>
              </a:rPr>
              <a:t> 1024 beamlets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1 Node </a:t>
            </a:r>
            <a:r>
              <a:rPr lang="en-US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>
                <a:solidFill>
                  <a:schemeClr val="tx2"/>
                </a:solidFill>
              </a:rPr>
              <a:t> 128 beamlets</a:t>
            </a:r>
            <a:endParaRPr lang="nl-NL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06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686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6869" name="Picture 2" descr="http://www.vinyculture.com/wp-content/uploads/2014/01/next-generation-co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92150"/>
            <a:ext cx="925195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46631"/>
            <a:ext cx="3639056" cy="685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891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75A31AF0-6138-4248-89DC-2E55384064BD}" type="slidenum">
              <a:rPr lang="en-US" sz="1000">
                <a:solidFill>
                  <a:schemeClr val="bg1"/>
                </a:solidFill>
              </a:rPr>
              <a:pPr/>
              <a:t>29</a:t>
            </a:fld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38916" name="Title 2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5" cy="438150"/>
          </a:xfrm>
        </p:spPr>
        <p:txBody>
          <a:bodyPr/>
          <a:lstStyle/>
          <a:p>
            <a:r>
              <a:rPr lang="nl-NL" smtClean="0">
                <a:ea typeface="ＭＳ Ｐゴシック" pitchFamily="34" charset="-128"/>
              </a:rPr>
              <a:t>PCB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9760" r="42531" b="17467"/>
          <a:stretch>
            <a:fillRect/>
          </a:stretch>
        </p:blipFill>
        <p:spPr bwMode="auto">
          <a:xfrm>
            <a:off x="0" y="0"/>
            <a:ext cx="555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292" name="Picture 2" descr="D:\gunst\fotos\wsrt\REGENBOOGTELESCOOP006 b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0" y="-30163"/>
            <a:ext cx="10887075" cy="71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993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AFFFF2DC-8D14-49DD-BE1C-3CA904E32E27}" type="slidenum">
              <a:rPr lang="en-US" sz="1000">
                <a:solidFill>
                  <a:schemeClr val="bg1"/>
                </a:solidFill>
              </a:rPr>
              <a:pPr/>
              <a:t>30</a:t>
            </a:fld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39940" name="Title 2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5" cy="438150"/>
          </a:xfrm>
        </p:spPr>
        <p:txBody>
          <a:bodyPr/>
          <a:lstStyle/>
          <a:p>
            <a:endParaRPr lang="nl-NL" smtClean="0">
              <a:ea typeface="ＭＳ Ｐゴシック" pitchFamily="34" charset="-128"/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245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-107950" y="174625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096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4AAE3705-F7B0-4AF4-A5D6-8FFAC7917B44}" type="slidenum">
              <a:rPr lang="en-US" sz="1000">
                <a:solidFill>
                  <a:schemeClr val="bg1"/>
                </a:solidFill>
              </a:rPr>
              <a:pPr/>
              <a:t>31</a:t>
            </a:fld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5133"/>
          <a:stretch>
            <a:fillRect/>
          </a:stretch>
        </p:blipFill>
        <p:spPr bwMode="auto">
          <a:xfrm>
            <a:off x="791368" y="332656"/>
            <a:ext cx="756126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05ACC503-9288-48E5-8139-65E30CD7F6F3}" type="slidenum">
              <a:rPr lang="en-US" sz="1000">
                <a:solidFill>
                  <a:schemeClr val="bg1"/>
                </a:solidFill>
              </a:rPr>
              <a:pPr/>
              <a:t>32</a:t>
            </a:fld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41987" name="Title 2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5" cy="438150"/>
          </a:xfrm>
        </p:spPr>
        <p:txBody>
          <a:bodyPr/>
          <a:lstStyle/>
          <a:p>
            <a:r>
              <a:rPr lang="nl-NL" smtClean="0">
                <a:ea typeface="ＭＳ Ｐゴシック" pitchFamily="34" charset="-128"/>
              </a:rPr>
              <a:t>Assemblage</a:t>
            </a:r>
          </a:p>
        </p:txBody>
      </p:sp>
      <p:pic>
        <p:nvPicPr>
          <p:cNvPr id="41988" name="Picture 2" descr="M:\VIEWlogic\Projects\Quinten\UniBoard\ver1\foto_production\production\IMG_2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SKA Receptors</a:t>
            </a:r>
          </a:p>
        </p:txBody>
      </p:sp>
      <p:pic>
        <p:nvPicPr>
          <p:cNvPr id="49155" name="Picture 2" descr="http://upload.wikimedia.org/wikipedia/commons/e/ed/Australia_satellite_pl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754188"/>
            <a:ext cx="1800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http://upload.wikimedia.org/wikipedia/en/2/21/Africa_satellite_orthograph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770063"/>
            <a:ext cx="148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http://www.raci.org.au/sb_cache/racinews1/id/36/f/ASKAP%20PAF%20on%20PTF%20close%20-%20L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21113"/>
            <a:ext cx="1947862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stCxn id="49157" idx="0"/>
          </p:cNvCxnSpPr>
          <p:nvPr/>
        </p:nvCxnSpPr>
        <p:spPr>
          <a:xfrm flipV="1">
            <a:off x="1279525" y="3233738"/>
            <a:ext cx="1187450" cy="587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9200" y="3233738"/>
            <a:ext cx="881063" cy="576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9156" idx="2"/>
          </p:cNvCxnSpPr>
          <p:nvPr/>
        </p:nvCxnSpPr>
        <p:spPr>
          <a:xfrm>
            <a:off x="6218238" y="3436938"/>
            <a:ext cx="2081212" cy="30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61" name="Picture 12" descr="http://www.skatelescope.org/wp-content/gallery/test-gallery/dense_aperture_array_overview_300d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887788"/>
            <a:ext cx="16827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49161" idx="0"/>
            <a:endCxn id="49156" idx="2"/>
          </p:cNvCxnSpPr>
          <p:nvPr/>
        </p:nvCxnSpPr>
        <p:spPr>
          <a:xfrm flipV="1">
            <a:off x="5467350" y="3436938"/>
            <a:ext cx="750888" cy="450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3" name="TextBox 26"/>
          <p:cNvSpPr txBox="1">
            <a:spLocks noChangeArrowheads="1"/>
          </p:cNvSpPr>
          <p:nvPr/>
        </p:nvSpPr>
        <p:spPr bwMode="auto">
          <a:xfrm>
            <a:off x="306388" y="5153025"/>
            <a:ext cx="2103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ASKAP Phase Array Feeds </a:t>
            </a:r>
          </a:p>
        </p:txBody>
      </p:sp>
      <p:sp>
        <p:nvSpPr>
          <p:cNvPr id="49164" name="TextBox 33"/>
          <p:cNvSpPr txBox="1">
            <a:spLocks noChangeArrowheads="1"/>
          </p:cNvSpPr>
          <p:nvPr/>
        </p:nvSpPr>
        <p:spPr bwMode="auto">
          <a:xfrm>
            <a:off x="2368550" y="5153025"/>
            <a:ext cx="2271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Low Frequency Aperture Arrays </a:t>
            </a:r>
          </a:p>
        </p:txBody>
      </p:sp>
      <p:sp>
        <p:nvSpPr>
          <p:cNvPr id="49165" name="TextBox 34"/>
          <p:cNvSpPr txBox="1">
            <a:spLocks noChangeArrowheads="1"/>
          </p:cNvSpPr>
          <p:nvPr/>
        </p:nvSpPr>
        <p:spPr bwMode="auto">
          <a:xfrm>
            <a:off x="4683125" y="4983163"/>
            <a:ext cx="2273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Mid Frequency Aperture Arrays </a:t>
            </a:r>
          </a:p>
        </p:txBody>
      </p:sp>
      <p:sp>
        <p:nvSpPr>
          <p:cNvPr id="49166" name="TextBox 35"/>
          <p:cNvSpPr txBox="1">
            <a:spLocks noChangeArrowheads="1"/>
          </p:cNvSpPr>
          <p:nvPr/>
        </p:nvSpPr>
        <p:spPr bwMode="auto">
          <a:xfrm>
            <a:off x="7745413" y="5268913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Meer KAT  Dishes </a:t>
            </a:r>
          </a:p>
        </p:txBody>
      </p:sp>
      <p:sp>
        <p:nvSpPr>
          <p:cNvPr id="49167" name="TextBox 38"/>
          <p:cNvSpPr txBox="1">
            <a:spLocks noChangeArrowheads="1"/>
          </p:cNvSpPr>
          <p:nvPr/>
        </p:nvSpPr>
        <p:spPr bwMode="auto">
          <a:xfrm>
            <a:off x="114300" y="1898650"/>
            <a:ext cx="1379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Site:</a:t>
            </a:r>
          </a:p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Western  Australia</a:t>
            </a:r>
          </a:p>
        </p:txBody>
      </p:sp>
      <p:sp>
        <p:nvSpPr>
          <p:cNvPr id="49168" name="TextBox 61"/>
          <p:cNvSpPr txBox="1">
            <a:spLocks noChangeArrowheads="1"/>
          </p:cNvSpPr>
          <p:nvPr/>
        </p:nvSpPr>
        <p:spPr bwMode="auto">
          <a:xfrm>
            <a:off x="7165975" y="2032000"/>
            <a:ext cx="1381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Site:</a:t>
            </a:r>
          </a:p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Southern  Africa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497388" y="1870075"/>
            <a:ext cx="1587" cy="3536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70" name="Picture 2" descr="http://us-cdn.creamermedia.co.za/assets/articles/images/resized/0000165837_resized_artimpress201101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38563"/>
            <a:ext cx="8810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4" descr="http://www.antonine-education.co.uk/Image_library/Physics_5_Options/Astrophysics/SKA_dishes_b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016375"/>
            <a:ext cx="13462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>
            <a:endCxn id="49156" idx="2"/>
          </p:cNvCxnSpPr>
          <p:nvPr/>
        </p:nvCxnSpPr>
        <p:spPr>
          <a:xfrm flipH="1" flipV="1">
            <a:off x="6218238" y="3436938"/>
            <a:ext cx="842962" cy="579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3" name="TextBox 49"/>
          <p:cNvSpPr txBox="1">
            <a:spLocks noChangeArrowheads="1"/>
          </p:cNvSpPr>
          <p:nvPr/>
        </p:nvSpPr>
        <p:spPr bwMode="auto">
          <a:xfrm>
            <a:off x="6615113" y="4810125"/>
            <a:ext cx="1343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SKA  Dishes </a:t>
            </a:r>
          </a:p>
        </p:txBody>
      </p:sp>
      <p:pic>
        <p:nvPicPr>
          <p:cNvPr id="49174" name="Picture 2" descr="C:\Users\Andy\Pictures\MWA opening November 2012\P100009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824288"/>
            <a:ext cx="18208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4" y="476672"/>
            <a:ext cx="7209041" cy="61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994"/>
          </a:xfrm>
        </p:spPr>
        <p:txBody>
          <a:bodyPr/>
          <a:lstStyle/>
          <a:p>
            <a:r>
              <a:rPr lang="en-GB" dirty="0" smtClean="0"/>
              <a:t>LFAA Configuration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909" t="5980" r="18105" b="7921"/>
          <a:stretch>
            <a:fillRect/>
          </a:stretch>
        </p:blipFill>
        <p:spPr bwMode="auto">
          <a:xfrm>
            <a:off x="0" y="-199081"/>
            <a:ext cx="9144000" cy="72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6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LFAA Station Functional Diagram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7556"/>
            <a:ext cx="6511528" cy="55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LFAA </a:t>
            </a:r>
            <a:r>
              <a:rPr lang="en-GB" dirty="0" err="1" smtClean="0"/>
              <a:t>Beamformer</a:t>
            </a:r>
            <a:r>
              <a:rPr lang="en-GB" dirty="0" smtClean="0"/>
              <a:t> </a:t>
            </a:r>
            <a:r>
              <a:rPr lang="en-GB" dirty="0" smtClean="0"/>
              <a:t>Implementation</a:t>
            </a:r>
            <a:endParaRPr lang="en-GB" dirty="0" smtClean="0"/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916113"/>
            <a:ext cx="4445869" cy="365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3"/>
            <a:ext cx="4210940" cy="523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347864" y="1556792"/>
            <a:ext cx="2016224" cy="316835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2987824" y="1529334"/>
            <a:ext cx="2736304" cy="29077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987824" y="5204080"/>
            <a:ext cx="2952328" cy="88921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Routing the Data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1909"/>
            <a:ext cx="23876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221163"/>
            <a:ext cx="63261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5888"/>
            <a:ext cx="1639888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1909970"/>
            <a:ext cx="3092785" cy="93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192 signal paths / UniBoard</a:t>
            </a:r>
            <a:r>
              <a:rPr lang="en-GB" baseline="30000" dirty="0" smtClean="0">
                <a:solidFill>
                  <a:schemeClr val="tx2"/>
                </a:solidFill>
              </a:rPr>
              <a:t>2</a:t>
            </a:r>
            <a:endParaRPr lang="en-GB" baseline="30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4" y="476672"/>
            <a:ext cx="7209041" cy="61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-180975" y="-100013"/>
            <a:ext cx="9432925" cy="728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81075"/>
            <a:ext cx="87820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Low </a:t>
            </a:r>
            <a:r>
              <a:rPr lang="en-GB" dirty="0" err="1" smtClean="0"/>
              <a:t>Correlator</a:t>
            </a:r>
            <a:endParaRPr lang="en-GB" dirty="0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7" y="2060848"/>
            <a:ext cx="8628369" cy="41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90978" cy="591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Correlator</a:t>
            </a:r>
            <a:r>
              <a:rPr lang="en-GB" dirty="0" smtClean="0"/>
              <a:t> Section Interconnections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9687"/>
            <a:ext cx="5626497" cy="54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3251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76976"/>
            <a:ext cx="2448272" cy="292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3530600"/>
            <a:ext cx="6459537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5299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167539"/>
            <a:ext cx="6143165" cy="642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Integrated </a:t>
            </a:r>
            <a:r>
              <a:rPr lang="en-GB" dirty="0" err="1" smtClean="0"/>
              <a:t>Beamformer</a:t>
            </a:r>
            <a:r>
              <a:rPr lang="en-GB" dirty="0" smtClean="0"/>
              <a:t> &amp; </a:t>
            </a:r>
            <a:r>
              <a:rPr lang="en-GB" dirty="0" err="1" smtClean="0"/>
              <a:t>Correlator</a:t>
            </a:r>
            <a:endParaRPr lang="en-GB" dirty="0" smtClean="0"/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11246"/>
            <a:ext cx="5184576" cy="576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7504" y="1340768"/>
            <a:ext cx="8928992" cy="4464050"/>
          </a:xfrm>
        </p:spPr>
        <p:txBody>
          <a:bodyPr/>
          <a:lstStyle/>
          <a:p>
            <a:r>
              <a:rPr lang="en-GB" dirty="0" err="1" smtClean="0"/>
              <a:t>UniBoard</a:t>
            </a:r>
            <a:r>
              <a:rPr lang="en-GB" dirty="0" smtClean="0"/>
              <a:t>(</a:t>
            </a:r>
            <a:r>
              <a:rPr lang="en-GB" baseline="30000" dirty="0" smtClean="0"/>
              <a:t>2</a:t>
            </a:r>
            <a:r>
              <a:rPr lang="en-GB" dirty="0" smtClean="0"/>
              <a:t>) aims for data intensive and streaming systems using simple operations on loads of data</a:t>
            </a:r>
          </a:p>
          <a:p>
            <a:endParaRPr lang="en-GB" dirty="0" smtClean="0"/>
          </a:p>
          <a:p>
            <a:r>
              <a:rPr lang="en-GB" dirty="0" err="1" smtClean="0"/>
              <a:t>UniBoard</a:t>
            </a:r>
            <a:r>
              <a:rPr lang="en-GB" dirty="0" smtClean="0"/>
              <a:t>(</a:t>
            </a:r>
            <a:r>
              <a:rPr lang="en-GB" baseline="30000" dirty="0" smtClean="0"/>
              <a:t>2</a:t>
            </a:r>
            <a:r>
              <a:rPr lang="en-GB" dirty="0" smtClean="0"/>
              <a:t>) targeted for large systems (like  the SKA)</a:t>
            </a:r>
          </a:p>
          <a:p>
            <a:endParaRPr lang="en-GB" dirty="0" smtClean="0"/>
          </a:p>
          <a:p>
            <a:r>
              <a:rPr lang="en-GB" dirty="0" smtClean="0"/>
              <a:t>Standard interfaces increases the usability (not restricted to radio astronomy)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UniBoard</a:t>
            </a:r>
            <a:r>
              <a:rPr lang="en-GB" baseline="30000" dirty="0" smtClean="0"/>
              <a:t>2</a:t>
            </a:r>
            <a:r>
              <a:rPr lang="en-GB" dirty="0" smtClean="0"/>
              <a:t> is built on the experiences with </a:t>
            </a:r>
            <a:r>
              <a:rPr lang="en-GB" dirty="0" err="1" smtClean="0"/>
              <a:t>UniBoard</a:t>
            </a:r>
            <a:endParaRPr lang="en-GB" dirty="0" smtClean="0"/>
          </a:p>
          <a:p>
            <a:pPr lvl="1"/>
            <a:r>
              <a:rPr lang="en-GB" dirty="0" smtClean="0"/>
              <a:t>System</a:t>
            </a:r>
          </a:p>
          <a:p>
            <a:pPr lvl="1"/>
            <a:r>
              <a:rPr lang="en-GB" dirty="0" smtClean="0"/>
              <a:t>Board</a:t>
            </a:r>
          </a:p>
          <a:p>
            <a:pPr lvl="1"/>
            <a:r>
              <a:rPr lang="en-GB" dirty="0" smtClean="0"/>
              <a:t>Firmware </a:t>
            </a:r>
          </a:p>
          <a:p>
            <a:pPr lvl="1"/>
            <a:r>
              <a:rPr lang="en-GB" dirty="0" smtClean="0"/>
              <a:t>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8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8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452" y="260648"/>
            <a:ext cx="6126162" cy="914400"/>
          </a:xfrm>
        </p:spPr>
        <p:txBody>
          <a:bodyPr/>
          <a:lstStyle/>
          <a:p>
            <a:r>
              <a:rPr lang="en-GB" dirty="0" smtClean="0"/>
              <a:t>Signal Path</a:t>
            </a:r>
            <a:endParaRPr lang="en-GB" dirty="0"/>
          </a:p>
        </p:txBody>
      </p:sp>
      <p:grpSp>
        <p:nvGrpSpPr>
          <p:cNvPr id="42" name="Group 41"/>
          <p:cNvGrpSpPr/>
          <p:nvPr/>
        </p:nvGrpSpPr>
        <p:grpSpPr>
          <a:xfrm>
            <a:off x="58440" y="1822896"/>
            <a:ext cx="9036495" cy="3672408"/>
            <a:chOff x="282011" y="1828812"/>
            <a:chExt cx="8319162" cy="322753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830135" y="1872355"/>
              <a:ext cx="4134548" cy="2362200"/>
            </a:xfrm>
            <a:prstGeom prst="roundRect">
              <a:avLst>
                <a:gd name="adj" fmla="val 851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335812" y="1861471"/>
              <a:ext cx="2667990" cy="2590798"/>
            </a:xfrm>
            <a:prstGeom prst="roundRect">
              <a:avLst>
                <a:gd name="adj" fmla="val 851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356762" y="2316011"/>
              <a:ext cx="1569456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929286" y="2316011"/>
              <a:ext cx="994864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192893" y="2316011"/>
              <a:ext cx="1663462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" name="AutoShape 231"/>
            <p:cNvSpPr>
              <a:spLocks noChangeArrowheads="1"/>
            </p:cNvSpPr>
            <p:nvPr/>
          </p:nvSpPr>
          <p:spPr bwMode="auto">
            <a:xfrm rot="5400000">
              <a:off x="1452986" y="2704283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10" idx="0"/>
              <a:endCxn id="23" idx="3"/>
            </p:cNvCxnSpPr>
            <p:nvPr/>
          </p:nvCxnSpPr>
          <p:spPr bwMode="auto">
            <a:xfrm>
              <a:off x="1812986" y="2884283"/>
              <a:ext cx="263588" cy="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386978" y="2767496"/>
              <a:ext cx="373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chemeClr val="tx1"/>
                  </a:solidFill>
                  <a:latin typeface="Calibri" pitchFamily="34" charset="0"/>
                </a:rPr>
                <a:t>LNA</a:t>
              </a:r>
              <a:endParaRPr lang="en-GB" sz="9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5077273" y="1999596"/>
              <a:ext cx="2819043" cy="1769374"/>
            </a:xfrm>
            <a:prstGeom prst="roundRect">
              <a:avLst>
                <a:gd name="adj" fmla="val 7342"/>
              </a:avLst>
            </a:prstGeom>
            <a:noFill/>
            <a:ln w="19050" cap="flat" cmpd="sng" algn="ctr">
              <a:solidFill>
                <a:srgbClr val="2D2DB9">
                  <a:lumMod val="60000"/>
                  <a:lumOff val="4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233787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0166" y="2515228"/>
              <a:ext cx="762714" cy="738110"/>
            </a:xfrm>
            <a:prstGeom prst="rect">
              <a:avLst/>
            </a:prstGeom>
            <a:noFill/>
            <a:ln w="12700">
              <a:solidFill>
                <a:srgbClr val="3333CC">
                  <a:lumMod val="75000"/>
                </a:srgbClr>
              </a:solidFill>
              <a:prstDash val="dash"/>
              <a:miter lim="800000"/>
              <a:headEnd/>
              <a:tailEnd/>
            </a:ln>
          </p:spPr>
        </p:pic>
        <p:cxnSp>
          <p:nvCxnSpPr>
            <p:cNvPr id="15" name="Straight Connector 14"/>
            <p:cNvCxnSpPr>
              <a:stCxn id="17" idx="3"/>
              <a:endCxn id="37" idx="1"/>
            </p:cNvCxnSpPr>
            <p:nvPr/>
          </p:nvCxnSpPr>
          <p:spPr bwMode="auto">
            <a:xfrm>
              <a:off x="2867152" y="2884283"/>
              <a:ext cx="12473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6" name="Line 233"/>
            <p:cNvSpPr>
              <a:spLocks noChangeShapeType="1"/>
            </p:cNvSpPr>
            <p:nvPr/>
          </p:nvSpPr>
          <p:spPr bwMode="auto">
            <a:xfrm>
              <a:off x="1273111" y="2884283"/>
              <a:ext cx="18306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2623142" y="2786679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233787"/>
                  </a:solidFill>
                  <a:latin typeface="Calibri" pitchFamily="34" charset="0"/>
                </a:rPr>
                <a:t>e/o</a:t>
              </a:r>
            </a:p>
          </p:txBody>
        </p:sp>
        <p:grpSp>
          <p:nvGrpSpPr>
            <p:cNvPr id="2" name="Group 80"/>
            <p:cNvGrpSpPr>
              <a:grpSpLocks/>
            </p:cNvGrpSpPr>
            <p:nvPr/>
          </p:nvGrpSpPr>
          <p:grpSpPr bwMode="auto">
            <a:xfrm>
              <a:off x="3339974" y="2840518"/>
              <a:ext cx="73746" cy="73746"/>
              <a:chOff x="680" y="1207"/>
              <a:chExt cx="68" cy="68"/>
            </a:xfrm>
          </p:grpSpPr>
          <p:sp>
            <p:nvSpPr>
              <p:cNvPr id="19" name="Line 81"/>
              <p:cNvSpPr>
                <a:spLocks noChangeShapeType="1"/>
              </p:cNvSpPr>
              <p:nvPr/>
            </p:nvSpPr>
            <p:spPr bwMode="auto">
              <a:xfrm flipV="1">
                <a:off x="692" y="1208"/>
                <a:ext cx="41" cy="67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0" name="Line 82"/>
              <p:cNvSpPr>
                <a:spLocks noChangeShapeType="1"/>
              </p:cNvSpPr>
              <p:nvPr/>
            </p:nvSpPr>
            <p:spPr bwMode="auto">
              <a:xfrm flipV="1">
                <a:off x="680" y="1207"/>
                <a:ext cx="41" cy="6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" name="Line 83"/>
              <p:cNvSpPr>
                <a:spLocks noChangeShapeType="1"/>
              </p:cNvSpPr>
              <p:nvPr/>
            </p:nvSpPr>
            <p:spPr bwMode="auto">
              <a:xfrm flipV="1">
                <a:off x="707" y="1207"/>
                <a:ext cx="41" cy="6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22" name="Rounded Rectangle 21"/>
            <p:cNvSpPr/>
            <p:nvPr/>
          </p:nvSpPr>
          <p:spPr bwMode="auto">
            <a:xfrm>
              <a:off x="1436742" y="3961723"/>
              <a:ext cx="941835" cy="388873"/>
            </a:xfrm>
            <a:prstGeom prst="roundRect">
              <a:avLst/>
            </a:prstGeom>
            <a:solidFill>
              <a:srgbClr val="99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 smtClean="0">
                  <a:solidFill>
                    <a:schemeClr val="tx1"/>
                  </a:solidFill>
                  <a:latin typeface="Calibri" pitchFamily="34" charset="0"/>
                </a:rPr>
                <a:t>Solar/copper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 smtClean="0">
                  <a:solidFill>
                    <a:schemeClr val="tx1"/>
                  </a:solidFill>
                  <a:latin typeface="Calibri" pitchFamily="34" charset="0"/>
                </a:rPr>
                <a:t>Power</a:t>
              </a:r>
              <a:endParaRPr lang="en-GB" sz="10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3" name="AutoShape 231"/>
            <p:cNvSpPr>
              <a:spLocks noChangeArrowheads="1"/>
            </p:cNvSpPr>
            <p:nvPr/>
          </p:nvSpPr>
          <p:spPr bwMode="auto">
            <a:xfrm rot="5400000">
              <a:off x="2076574" y="2704283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49496" y="2839283"/>
              <a:ext cx="90000" cy="90000"/>
              <a:chOff x="1111" y="2876"/>
              <a:chExt cx="227" cy="112"/>
            </a:xfrm>
          </p:grpSpPr>
          <p:grpSp>
            <p:nvGrpSpPr>
              <p:cNvPr id="18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34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35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24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32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33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25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30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31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28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9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36" name="Straight Arrow Connector 35"/>
            <p:cNvCxnSpPr>
              <a:stCxn id="23" idx="0"/>
              <a:endCxn id="17" idx="1"/>
            </p:cNvCxnSpPr>
            <p:nvPr/>
          </p:nvCxnSpPr>
          <p:spPr bwMode="auto">
            <a:xfrm>
              <a:off x="2436574" y="2884283"/>
              <a:ext cx="186568" cy="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7" name="Rounded Rectangle 36"/>
            <p:cNvSpPr/>
            <p:nvPr/>
          </p:nvSpPr>
          <p:spPr bwMode="auto">
            <a:xfrm>
              <a:off x="4114489" y="2786679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 smtClean="0">
                  <a:solidFill>
                    <a:srgbClr val="233787"/>
                  </a:solidFill>
                  <a:latin typeface="Calibri" pitchFamily="34" charset="0"/>
                </a:rPr>
                <a:t>o/e</a:t>
              </a: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sp>
          <p:nvSpPr>
            <p:cNvPr id="38" name="AutoShape 231"/>
            <p:cNvSpPr>
              <a:spLocks noChangeArrowheads="1"/>
            </p:cNvSpPr>
            <p:nvPr/>
          </p:nvSpPr>
          <p:spPr bwMode="auto">
            <a:xfrm rot="5400000">
              <a:off x="4540358" y="2704283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26" name="Group 7"/>
            <p:cNvGrpSpPr>
              <a:grpSpLocks/>
            </p:cNvGrpSpPr>
            <p:nvPr/>
          </p:nvGrpSpPr>
          <p:grpSpPr bwMode="auto">
            <a:xfrm>
              <a:off x="4616909" y="2839283"/>
              <a:ext cx="90000" cy="90000"/>
              <a:chOff x="1111" y="2876"/>
              <a:chExt cx="227" cy="112"/>
            </a:xfrm>
          </p:grpSpPr>
          <p:grpSp>
            <p:nvGrpSpPr>
              <p:cNvPr id="27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49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0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39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47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48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40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45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46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43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4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51" name="Straight Arrow Connector 50"/>
            <p:cNvCxnSpPr>
              <a:stCxn id="37" idx="3"/>
              <a:endCxn id="38" idx="3"/>
            </p:cNvCxnSpPr>
            <p:nvPr/>
          </p:nvCxnSpPr>
          <p:spPr bwMode="auto">
            <a:xfrm>
              <a:off x="4358499" y="2884283"/>
              <a:ext cx="181859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41" name="Group 317"/>
            <p:cNvGrpSpPr/>
            <p:nvPr/>
          </p:nvGrpSpPr>
          <p:grpSpPr>
            <a:xfrm>
              <a:off x="5303445" y="2704283"/>
              <a:ext cx="360000" cy="360000"/>
              <a:chOff x="4860032" y="980728"/>
              <a:chExt cx="360040" cy="36004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032" y="98072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54" name="Isosceles Triangle 53"/>
              <p:cNvSpPr/>
              <p:nvPr/>
            </p:nvSpPr>
            <p:spPr>
              <a:xfrm rot="16200000">
                <a:off x="4860032" y="980728"/>
                <a:ext cx="360040" cy="360040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</p:grpSp>
        <p:cxnSp>
          <p:nvCxnSpPr>
            <p:cNvPr id="55" name="Straight Arrow Connector 54"/>
            <p:cNvCxnSpPr>
              <a:stCxn id="38" idx="0"/>
              <a:endCxn id="54" idx="0"/>
            </p:cNvCxnSpPr>
            <p:nvPr/>
          </p:nvCxnSpPr>
          <p:spPr bwMode="auto">
            <a:xfrm>
              <a:off x="4900358" y="2884283"/>
              <a:ext cx="403087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6" name="Rectangle 55"/>
            <p:cNvSpPr/>
            <p:nvPr/>
          </p:nvSpPr>
          <p:spPr>
            <a:xfrm>
              <a:off x="5844300" y="2398283"/>
              <a:ext cx="360000" cy="972000"/>
            </a:xfrm>
            <a:prstGeom prst="rect">
              <a:avLst/>
            </a:prstGeom>
            <a:solidFill>
              <a:srgbClr val="FFCC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Spectral filters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386392" y="2398283"/>
              <a:ext cx="360000" cy="9720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1</a:t>
              </a:r>
              <a:r>
                <a:rPr kumimoji="0" lang="en-GB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st</a:t>
              </a: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 Beamforming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051421" y="2398283"/>
              <a:ext cx="360000" cy="9720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Station beamforming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7556003" y="2786679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>
                  <a:solidFill>
                    <a:srgbClr val="233787"/>
                  </a:solidFill>
                  <a:latin typeface="Calibri" pitchFamily="34" charset="0"/>
                </a:rPr>
                <a:t>e/o</a:t>
              </a:r>
            </a:p>
          </p:txBody>
        </p:sp>
        <p:cxnSp>
          <p:nvCxnSpPr>
            <p:cNvPr id="60" name="Straight Arrow Connector 59"/>
            <p:cNvCxnSpPr>
              <a:stCxn id="54" idx="3"/>
              <a:endCxn id="56" idx="1"/>
            </p:cNvCxnSpPr>
            <p:nvPr/>
          </p:nvCxnSpPr>
          <p:spPr bwMode="auto">
            <a:xfrm>
              <a:off x="5663445" y="2884283"/>
              <a:ext cx="18085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1" name="Straight Arrow Connector 60"/>
            <p:cNvCxnSpPr>
              <a:stCxn id="56" idx="3"/>
              <a:endCxn id="57" idx="1"/>
            </p:cNvCxnSpPr>
            <p:nvPr/>
          </p:nvCxnSpPr>
          <p:spPr bwMode="auto">
            <a:xfrm>
              <a:off x="6204300" y="2884283"/>
              <a:ext cx="18209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2" name="Straight Arrow Connector 61"/>
            <p:cNvCxnSpPr>
              <a:stCxn id="57" idx="3"/>
              <a:endCxn id="58" idx="1"/>
            </p:cNvCxnSpPr>
            <p:nvPr/>
          </p:nvCxnSpPr>
          <p:spPr bwMode="auto">
            <a:xfrm>
              <a:off x="6746392" y="2884283"/>
              <a:ext cx="305029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3" name="Straight Arrow Connector 62"/>
            <p:cNvCxnSpPr>
              <a:stCxn id="58" idx="3"/>
              <a:endCxn id="59" idx="1"/>
            </p:cNvCxnSpPr>
            <p:nvPr/>
          </p:nvCxnSpPr>
          <p:spPr bwMode="auto">
            <a:xfrm>
              <a:off x="7411421" y="2884283"/>
              <a:ext cx="14458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808559" y="2884283"/>
              <a:ext cx="33558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5" name="Rounded Rectangle 64"/>
            <p:cNvSpPr/>
            <p:nvPr/>
          </p:nvSpPr>
          <p:spPr bwMode="auto">
            <a:xfrm>
              <a:off x="1950166" y="1999596"/>
              <a:ext cx="3044735" cy="1769374"/>
            </a:xfrm>
            <a:prstGeom prst="roundRect">
              <a:avLst>
                <a:gd name="adj" fmla="val 7342"/>
              </a:avLst>
            </a:prstGeom>
            <a:noFill/>
            <a:ln w="19050" cap="flat" cmpd="sng" algn="ctr">
              <a:solidFill>
                <a:srgbClr val="FF66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233787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422915" y="1999596"/>
              <a:ext cx="1439077" cy="1769374"/>
            </a:xfrm>
            <a:prstGeom prst="roundRect">
              <a:avLst>
                <a:gd name="adj" fmla="val 7342"/>
              </a:avLst>
            </a:prstGeom>
            <a:noFill/>
            <a:ln w="1905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233787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371" y="2048845"/>
              <a:ext cx="11417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Antenna &amp; LNA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08392" y="2048845"/>
              <a:ext cx="717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Receiver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67845" y="2048845"/>
              <a:ext cx="1251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Signal Processing</a:t>
              </a:r>
              <a:endParaRPr lang="en-GB" sz="1200" dirty="0">
                <a:latin typeface="Calibri" pitchFamily="34" charset="0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flipV="1">
              <a:off x="1622093" y="3199237"/>
              <a:ext cx="0" cy="753762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 flipV="1">
              <a:off x="2202860" y="3199237"/>
              <a:ext cx="0" cy="753762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72" name="TextBox 71"/>
            <p:cNvSpPr txBox="1"/>
            <p:nvPr/>
          </p:nvSpPr>
          <p:spPr>
            <a:xfrm>
              <a:off x="4347335" y="4205010"/>
              <a:ext cx="1430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Local  Infrastructure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38494" y="2767496"/>
              <a:ext cx="38343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chemeClr val="tx1"/>
                  </a:solidFill>
                  <a:latin typeface="Calibri" pitchFamily="34" charset="0"/>
                </a:rPr>
                <a:t>ADC</a:t>
              </a:r>
              <a:endParaRPr lang="en-GB" sz="9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 bwMode="auto">
            <a:xfrm flipV="1">
              <a:off x="6246755" y="2601255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 flipV="1">
              <a:off x="6246755" y="3134655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 flipV="1">
              <a:off x="6899898" y="2601255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6899898" y="3134655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>
              <a:off x="3226666" y="2656819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 smtClean="0">
                  <a:solidFill>
                    <a:schemeClr val="tx1"/>
                  </a:solidFill>
                  <a:latin typeface="Calibri" pitchFamily="34" charset="0"/>
                </a:rPr>
                <a:t>RFoF</a:t>
              </a:r>
              <a:endParaRPr lang="en-GB" sz="10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282011" y="1828812"/>
              <a:ext cx="7733946" cy="2710543"/>
            </a:xfrm>
            <a:prstGeom prst="roundRect">
              <a:avLst>
                <a:gd name="adj" fmla="val 7342"/>
              </a:avLst>
            </a:prstGeom>
            <a:noFill/>
            <a:ln w="19050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233787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795694" y="3841207"/>
              <a:ext cx="5741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Bunker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40862" y="3311942"/>
              <a:ext cx="6815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Antenna </a:t>
              </a:r>
            </a:p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structure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141508" y="2689480"/>
              <a:ext cx="44114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Data</a:t>
              </a:r>
            </a:p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out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 bwMode="auto">
            <a:xfrm flipH="1">
              <a:off x="7762672" y="3962414"/>
              <a:ext cx="344077" cy="0"/>
            </a:xfrm>
            <a:prstGeom prst="straightConnector1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oval" w="sm" len="sm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 bwMode="auto">
            <a:xfrm flipH="1">
              <a:off x="7743217" y="3418128"/>
              <a:ext cx="379270" cy="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oval" w="sm" len="sm"/>
              <a:tailEnd type="triangle" w="med" len="med"/>
            </a:ln>
            <a:effectLst/>
          </p:spPr>
        </p:cxnSp>
        <p:sp>
          <p:nvSpPr>
            <p:cNvPr id="86" name="TextBox 85"/>
            <p:cNvSpPr txBox="1"/>
            <p:nvPr/>
          </p:nvSpPr>
          <p:spPr>
            <a:xfrm>
              <a:off x="8102105" y="3288197"/>
              <a:ext cx="4764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Clock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067051" y="3843367"/>
              <a:ext cx="53412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Power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cxnSp>
          <p:nvCxnSpPr>
            <p:cNvPr id="89" name="Elbow Connector 88"/>
            <p:cNvCxnSpPr>
              <a:endCxn id="22" idx="3"/>
            </p:cNvCxnSpPr>
            <p:nvPr/>
          </p:nvCxnSpPr>
          <p:spPr bwMode="auto">
            <a:xfrm rot="10800000" flipV="1">
              <a:off x="2378577" y="4038612"/>
              <a:ext cx="1843442" cy="117548"/>
            </a:xfrm>
            <a:prstGeom prst="bentConnector3">
              <a:avLst>
                <a:gd name="adj1" fmla="val 45364"/>
              </a:avLst>
            </a:prstGeom>
            <a:solidFill>
              <a:srgbClr val="FFFFFF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oval" w="sm" len="sm"/>
              <a:tailEnd type="triangle" w="med" len="lg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4207908" y="3930453"/>
              <a:ext cx="53412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bg1">
                      <a:lumMod val="75000"/>
                    </a:schemeClr>
                  </a:solidFill>
                  <a:latin typeface="Calibri" pitchFamily="34" charset="0"/>
                </a:rPr>
                <a:t>Power</a:t>
              </a:r>
              <a:endParaRPr lang="en-GB" sz="105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95" name="Rounded Rectangle 94"/>
            <p:cNvSpPr/>
            <p:nvPr/>
          </p:nvSpPr>
          <p:spPr bwMode="auto">
            <a:xfrm>
              <a:off x="5605784" y="3481167"/>
              <a:ext cx="1215135" cy="225025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 dirty="0" smtClean="0">
                  <a:solidFill>
                    <a:srgbClr val="233787"/>
                  </a:solidFill>
                  <a:latin typeface="Calibri" pitchFamily="34" charset="0"/>
                </a:rPr>
                <a:t>Control &amp; Monitoring</a:t>
              </a: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 bwMode="auto">
            <a:xfrm flipV="1">
              <a:off x="6235854" y="3706192"/>
              <a:ext cx="0" cy="989734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>
              <a:off x="5785805" y="4640844"/>
              <a:ext cx="9451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Calibri" pitchFamily="34" charset="0"/>
                </a:rPr>
                <a:t>Monitor &amp; Control</a:t>
              </a:r>
              <a:endParaRPr lang="en-GB" sz="105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9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Beamformer requirements</a:t>
            </a:r>
            <a:br>
              <a:rPr lang="en-US" smtClean="0"/>
            </a:br>
            <a:r>
              <a:rPr lang="en-US" smtClean="0"/>
              <a:t>- single polarization (I).</a:t>
            </a:r>
            <a:endParaRPr lang="nl-NL" smtClean="0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1C510F78-8E3B-4DEA-BD94-AFAFC3236AB7}" type="slidenum">
              <a:rPr lang="en-US" sz="1000" smtClean="0">
                <a:solidFill>
                  <a:schemeClr val="bg1"/>
                </a:solidFill>
              </a:rPr>
              <a:pPr/>
              <a:t>49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26629" name="Picture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6038" y="1706563"/>
            <a:ext cx="1844675" cy="1295400"/>
          </a:xfrm>
          <a:noFill/>
        </p:spPr>
      </p:pic>
      <p:sp>
        <p:nvSpPr>
          <p:cNvPr id="26630" name="Title 1"/>
          <p:cNvSpPr txBox="1">
            <a:spLocks/>
          </p:cNvSpPr>
          <p:nvPr/>
        </p:nvSpPr>
        <p:spPr bwMode="auto">
          <a:xfrm>
            <a:off x="2803525" y="3187700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400 MHz</a:t>
            </a:r>
            <a:endParaRPr lang="nl-NL">
              <a:solidFill>
                <a:schemeClr val="tx2"/>
              </a:solidFill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487488"/>
            <a:ext cx="21050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itle 1"/>
          <p:cNvSpPr txBox="1">
            <a:spLocks/>
          </p:cNvSpPr>
          <p:nvPr/>
        </p:nvSpPr>
        <p:spPr bwMode="auto">
          <a:xfrm>
            <a:off x="5975350" y="3043238"/>
            <a:ext cx="1873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8 bits @ 800 MSps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6633" name="Title 1"/>
          <p:cNvSpPr txBox="1">
            <a:spLocks/>
          </p:cNvSpPr>
          <p:nvPr/>
        </p:nvSpPr>
        <p:spPr bwMode="auto">
          <a:xfrm>
            <a:off x="1979613" y="5594350"/>
            <a:ext cx="28797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512 subbands @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</a:rPr>
              <a:t>781250 Hz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6634" name="Title 1"/>
          <p:cNvSpPr txBox="1">
            <a:spLocks/>
          </p:cNvSpPr>
          <p:nvPr/>
        </p:nvSpPr>
        <p:spPr bwMode="auto">
          <a:xfrm>
            <a:off x="179388" y="3011488"/>
            <a:ext cx="16557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</a:rPr>
              <a:t>Input:</a:t>
            </a:r>
            <a:endParaRPr lang="nl-NL" sz="3600">
              <a:solidFill>
                <a:schemeClr val="tx2"/>
              </a:solidFill>
            </a:endParaRPr>
          </a:p>
        </p:txBody>
      </p:sp>
      <p:sp>
        <p:nvSpPr>
          <p:cNvPr id="26635" name="Title 1"/>
          <p:cNvSpPr txBox="1">
            <a:spLocks/>
          </p:cNvSpPr>
          <p:nvPr/>
        </p:nvSpPr>
        <p:spPr bwMode="auto">
          <a:xfrm>
            <a:off x="5256213" y="5883275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64 signal inputs</a:t>
            </a:r>
            <a:endParaRPr lang="nl-NL">
              <a:solidFill>
                <a:schemeClr val="tx2"/>
              </a:solidFill>
            </a:endParaRPr>
          </a:p>
        </p:txBody>
      </p:sp>
      <p:pic>
        <p:nvPicPr>
          <p:cNvPr id="26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3979863"/>
            <a:ext cx="19018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5" descr="H:\Projects\610108010-APERTIF-DIGESTIF\Photos\130905 Frontend plakband\IMG_4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89413"/>
            <a:ext cx="266541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-180975" y="-141288"/>
            <a:ext cx="9432925" cy="7285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434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342" name="Picture 2" descr="D:\gunst\fotos\thea\THEAti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60350"/>
            <a:ext cx="945673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Beamformer requirements</a:t>
            </a:r>
            <a:br>
              <a:rPr lang="en-US" smtClean="0"/>
            </a:br>
            <a:r>
              <a:rPr lang="en-US" smtClean="0"/>
              <a:t>- single polarization(II).</a:t>
            </a:r>
            <a:endParaRPr lang="nl-NL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ADB54124-5353-4B60-9B16-EB0ABF767598}" type="slidenum">
              <a:rPr lang="en-US" sz="1000" smtClean="0">
                <a:solidFill>
                  <a:schemeClr val="bg1"/>
                </a:solidFill>
              </a:rPr>
              <a:pPr/>
              <a:t>50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27653" name="Picture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6038" y="1706563"/>
            <a:ext cx="1844675" cy="1295400"/>
          </a:xfrm>
          <a:noFill/>
        </p:spPr>
      </p:pic>
      <p:sp>
        <p:nvSpPr>
          <p:cNvPr id="27654" name="Title 1"/>
          <p:cNvSpPr txBox="1">
            <a:spLocks/>
          </p:cNvSpPr>
          <p:nvPr/>
        </p:nvSpPr>
        <p:spPr bwMode="auto">
          <a:xfrm>
            <a:off x="2803525" y="3187700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300 MHz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7655" name="Title 1"/>
          <p:cNvSpPr txBox="1">
            <a:spLocks/>
          </p:cNvSpPr>
          <p:nvPr/>
        </p:nvSpPr>
        <p:spPr bwMode="auto">
          <a:xfrm>
            <a:off x="5962650" y="5672138"/>
            <a:ext cx="18716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6 + 6 bits complex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7656" name="Title 1"/>
          <p:cNvSpPr txBox="1">
            <a:spLocks/>
          </p:cNvSpPr>
          <p:nvPr/>
        </p:nvSpPr>
        <p:spPr bwMode="auto">
          <a:xfrm>
            <a:off x="5472113" y="3054350"/>
            <a:ext cx="28797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384 subbands @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</a:rPr>
              <a:t>781250 Hz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7657" name="Title 1"/>
          <p:cNvSpPr txBox="1">
            <a:spLocks/>
          </p:cNvSpPr>
          <p:nvPr/>
        </p:nvSpPr>
        <p:spPr bwMode="auto">
          <a:xfrm>
            <a:off x="179388" y="3011488"/>
            <a:ext cx="20891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</a:rPr>
              <a:t>Output:</a:t>
            </a:r>
            <a:endParaRPr lang="nl-NL" sz="3600">
              <a:solidFill>
                <a:schemeClr val="tx2"/>
              </a:solidFill>
            </a:endParaRPr>
          </a:p>
        </p:txBody>
      </p:sp>
      <p:sp>
        <p:nvSpPr>
          <p:cNvPr id="27658" name="Title 1"/>
          <p:cNvSpPr txBox="1">
            <a:spLocks/>
          </p:cNvSpPr>
          <p:nvPr/>
        </p:nvSpPr>
        <p:spPr bwMode="auto">
          <a:xfrm>
            <a:off x="1857375" y="5638800"/>
            <a:ext cx="3313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37 beams</a:t>
            </a:r>
            <a:endParaRPr lang="nl-NL">
              <a:solidFill>
                <a:schemeClr val="tx2"/>
              </a:solidFill>
            </a:endParaRPr>
          </a:p>
        </p:txBody>
      </p:sp>
      <p:pic>
        <p:nvPicPr>
          <p:cNvPr id="27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439863"/>
            <a:ext cx="19018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" descr="https://encrypted-tbn1.gstatic.com/images?q=tbn:ANd9GcRbTFv_rA84e-RHtdFffTAgczyJiPXWrHtXulvJM13v_mBKqdwPk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0"/>
          <a:stretch>
            <a:fillRect/>
          </a:stretch>
        </p:blipFill>
        <p:spPr bwMode="auto">
          <a:xfrm>
            <a:off x="2268538" y="4257675"/>
            <a:ext cx="23129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005263"/>
            <a:ext cx="19812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Title 1"/>
          <p:cNvSpPr txBox="1">
            <a:spLocks/>
          </p:cNvSpPr>
          <p:nvPr/>
        </p:nvSpPr>
        <p:spPr bwMode="auto">
          <a:xfrm>
            <a:off x="2555875" y="530066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tx2"/>
                </a:solidFill>
              </a:rPr>
              <a:t>__</a:t>
            </a:r>
            <a:endParaRPr lang="nl-NL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96975"/>
            <a:ext cx="904716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53CF7E28-C944-43C6-9812-4DD048BA316D}" type="slidenum">
              <a:rPr lang="en-US" sz="1000" smtClean="0">
                <a:solidFill>
                  <a:srgbClr val="FFFFFF"/>
                </a:solidFill>
                <a:cs typeface="Arial" pitchFamily="34" charset="0"/>
              </a:rPr>
              <a:pPr/>
              <a:t>51</a:t>
            </a:fld>
            <a:endParaRPr lang="en-US" sz="10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072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mtClean="0"/>
              <a:t>Beamformer Block Diagram</a:t>
            </a:r>
            <a:br>
              <a:rPr lang="en-US" smtClean="0"/>
            </a:br>
            <a:r>
              <a:rPr lang="en-US" smtClean="0"/>
              <a:t>- single polarization</a:t>
            </a:r>
          </a:p>
        </p:txBody>
      </p:sp>
      <p:sp>
        <p:nvSpPr>
          <p:cNvPr id="30725" name="Rectangle 12"/>
          <p:cNvSpPr txBox="1">
            <a:spLocks noChangeAspect="1" noChangeArrowheads="1"/>
          </p:cNvSpPr>
          <p:nvPr/>
        </p:nvSpPr>
        <p:spPr bwMode="auto">
          <a:xfrm>
            <a:off x="3952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Output ADCs: 64 x 800MHz x 8 bit = 410 </a:t>
            </a:r>
            <a:r>
              <a:rPr lang="en-US" sz="1800" dirty="0" err="1">
                <a:solidFill>
                  <a:srgbClr val="10207C"/>
                </a:solidFill>
                <a:cs typeface="Arial" pitchFamily="34" charset="0"/>
              </a:rPr>
              <a:t>Gbit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/s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Input </a:t>
            </a:r>
            <a:r>
              <a:rPr lang="en-US" sz="1800" dirty="0" err="1">
                <a:solidFill>
                  <a:srgbClr val="10207C"/>
                </a:solidFill>
                <a:cs typeface="Arial" pitchFamily="34" charset="0"/>
              </a:rPr>
              <a:t>Beamformer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: 64 x 384 </a:t>
            </a:r>
            <a:r>
              <a:rPr lang="en-US" sz="1800" dirty="0" err="1">
                <a:solidFill>
                  <a:srgbClr val="10207C"/>
                </a:solidFill>
                <a:cs typeface="Arial" pitchFamily="34" charset="0"/>
              </a:rPr>
              <a:t>subbands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 x </a:t>
            </a:r>
            <a:r>
              <a:rPr lang="en-US" sz="1800" dirty="0" smtClean="0">
                <a:solidFill>
                  <a:srgbClr val="10207C"/>
                </a:solidFill>
                <a:cs typeface="Arial" pitchFamily="34" charset="0"/>
              </a:rPr>
              <a:t>781.25 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kHz * (16 + 16) bit =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		      </a:t>
            </a:r>
            <a:r>
              <a:rPr lang="en-US" sz="1800" b="1" u="sng" dirty="0">
                <a:solidFill>
                  <a:srgbClr val="10207C"/>
                </a:solidFill>
                <a:cs typeface="Arial" pitchFamily="34" charset="0"/>
              </a:rPr>
              <a:t>614.4 </a:t>
            </a:r>
            <a:r>
              <a:rPr lang="en-US" sz="1800" b="1" u="sng" dirty="0" err="1">
                <a:solidFill>
                  <a:srgbClr val="10207C"/>
                </a:solidFill>
                <a:cs typeface="Arial" pitchFamily="34" charset="0"/>
              </a:rPr>
              <a:t>Gbit</a:t>
            </a:r>
            <a:r>
              <a:rPr lang="en-US" sz="1800" b="1" u="sng" dirty="0">
                <a:solidFill>
                  <a:srgbClr val="10207C"/>
                </a:solidFill>
                <a:cs typeface="Arial" pitchFamily="34" charset="0"/>
              </a:rPr>
              <a:t>/s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Output </a:t>
            </a:r>
            <a:r>
              <a:rPr lang="en-US" sz="1800" dirty="0" err="1">
                <a:solidFill>
                  <a:srgbClr val="10207C"/>
                </a:solidFill>
                <a:cs typeface="Arial" pitchFamily="34" charset="0"/>
              </a:rPr>
              <a:t>Beamformer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: </a:t>
            </a:r>
            <a:r>
              <a:rPr lang="en-US" sz="1800" dirty="0" smtClean="0">
                <a:solidFill>
                  <a:srgbClr val="10207C"/>
                </a:solidFill>
                <a:cs typeface="Arial" pitchFamily="34" charset="0"/>
              </a:rPr>
              <a:t>42 x 384 x 781.25 kHz * (6 + 6) bit=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</a:pPr>
            <a:r>
              <a:rPr lang="en-US" sz="1800" dirty="0" smtClean="0">
                <a:solidFill>
                  <a:srgbClr val="10207C"/>
                </a:solidFill>
                <a:cs typeface="Arial" pitchFamily="34" charset="0"/>
              </a:rPr>
              <a:t>		      </a:t>
            </a:r>
            <a:r>
              <a:rPr lang="en-US" sz="1800" b="1" u="sng" dirty="0" smtClean="0">
                <a:solidFill>
                  <a:srgbClr val="10207C"/>
                </a:solidFill>
                <a:cs typeface="Arial" pitchFamily="34" charset="0"/>
              </a:rPr>
              <a:t>151.2 </a:t>
            </a:r>
            <a:r>
              <a:rPr lang="en-US" sz="1800" b="1" u="sng" dirty="0" err="1" smtClean="0">
                <a:solidFill>
                  <a:srgbClr val="10207C"/>
                </a:solidFill>
                <a:cs typeface="Arial" pitchFamily="34" charset="0"/>
              </a:rPr>
              <a:t>Gbit</a:t>
            </a:r>
            <a:r>
              <a:rPr lang="en-US" sz="1800" b="1" u="sng" dirty="0" smtClean="0">
                <a:solidFill>
                  <a:srgbClr val="10207C"/>
                </a:solidFill>
                <a:cs typeface="Arial" pitchFamily="34" charset="0"/>
              </a:rPr>
              <a:t>/s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r>
              <a:rPr lang="en-US" sz="1800" dirty="0" smtClean="0">
                <a:solidFill>
                  <a:srgbClr val="10207C"/>
                </a:solidFill>
                <a:cs typeface="Arial" pitchFamily="34" charset="0"/>
              </a:rPr>
              <a:t>Processing</a:t>
            </a:r>
            <a:r>
              <a:rPr lang="en-US" sz="1800" dirty="0">
                <a:solidFill>
                  <a:srgbClr val="10207C"/>
                </a:solidFill>
                <a:cs typeface="Arial" pitchFamily="34" charset="0"/>
              </a:rPr>
              <a:t>: </a:t>
            </a:r>
            <a:r>
              <a:rPr lang="en-US" sz="1800" b="1" u="sng" dirty="0">
                <a:solidFill>
                  <a:srgbClr val="10207C"/>
                </a:solidFill>
                <a:cs typeface="Arial" pitchFamily="34" charset="0"/>
              </a:rPr>
              <a:t>806 Giga-multiplications per second</a:t>
            </a:r>
          </a:p>
          <a:p>
            <a:pPr eaLnBrk="1" hangingPunct="1">
              <a:spcAft>
                <a:spcPct val="30000"/>
              </a:spcAft>
              <a:buClr>
                <a:srgbClr val="10207C"/>
              </a:buClr>
              <a:buFont typeface="Wingdings" pitchFamily="2" charset="2"/>
              <a:buNone/>
            </a:pPr>
            <a:endParaRPr lang="nl-NL" sz="2000" dirty="0">
              <a:solidFill>
                <a:srgbClr val="10207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24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7891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43409"/>
            <a:ext cx="6063365" cy="869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04146"/>
            <a:ext cx="5760640" cy="305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 Solution</a:t>
            </a: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593" y="3717032"/>
            <a:ext cx="6972083" cy="36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34059"/>
            <a:ext cx="4389242" cy="694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LFAA Station Functional Diagram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7556"/>
            <a:ext cx="6511528" cy="55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972869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4400" y="5661248"/>
            <a:ext cx="2749599" cy="148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Memory </a:t>
            </a:r>
            <a:r>
              <a:rPr lang="en-GB" sz="1800" dirty="0" err="1" smtClean="0"/>
              <a:t>req’s</a:t>
            </a:r>
            <a:r>
              <a:rPr lang="en-GB" sz="1800" dirty="0" smtClean="0"/>
              <a:t>/station:</a:t>
            </a:r>
          </a:p>
          <a:p>
            <a:r>
              <a:rPr lang="en-GB" sz="1800" dirty="0" smtClean="0"/>
              <a:t>-5.8 </a:t>
            </a:r>
            <a:r>
              <a:rPr lang="en-GB" sz="1800" dirty="0" err="1" smtClean="0"/>
              <a:t>Gbit</a:t>
            </a:r>
            <a:endParaRPr lang="en-GB" sz="1800" dirty="0" smtClean="0"/>
          </a:p>
          <a:p>
            <a:r>
              <a:rPr lang="en-GB" sz="1800" dirty="0" smtClean="0"/>
              <a:t>-9.6 </a:t>
            </a:r>
            <a:r>
              <a:rPr lang="en-GB" sz="1800" dirty="0" err="1" smtClean="0"/>
              <a:t>Gbps</a:t>
            </a:r>
            <a:endParaRPr lang="en-GB" sz="1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8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Low </a:t>
            </a:r>
            <a:r>
              <a:rPr lang="en-GB" dirty="0" err="1" smtClean="0"/>
              <a:t>Correlator</a:t>
            </a:r>
            <a:endParaRPr lang="en-GB" dirty="0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31245"/>
            <a:ext cx="7740352" cy="37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0139" y="6130121"/>
            <a:ext cx="3744416" cy="48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~ 20 </a:t>
            </a:r>
            <a:r>
              <a:rPr lang="en-GB" dirty="0" err="1" smtClean="0"/>
              <a:t>Tbps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253749" y="6165304"/>
            <a:ext cx="3744416" cy="48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59 </a:t>
            </a:r>
            <a:r>
              <a:rPr lang="en-GB" dirty="0" err="1" smtClean="0"/>
              <a:t>Tbps</a:t>
            </a:r>
            <a:endParaRPr lang="en-GB" dirty="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6256337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-107950" y="174625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096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4AAE3705-F7B0-4AF4-A5D6-8FFAC7917B44}" type="slidenum">
              <a:rPr lang="en-US" sz="1000">
                <a:solidFill>
                  <a:schemeClr val="bg1"/>
                </a:solidFill>
              </a:rPr>
              <a:pPr/>
              <a:t>56</a:t>
            </a:fld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5133"/>
          <a:stretch>
            <a:fillRect/>
          </a:stretch>
        </p:blipFill>
        <p:spPr bwMode="auto">
          <a:xfrm>
            <a:off x="323850" y="173038"/>
            <a:ext cx="756126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4389438"/>
            <a:ext cx="42672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6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-180975" y="-141288"/>
            <a:ext cx="9432925" cy="7285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536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66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E3290C23-0D54-46C5-8C44-456850991C63}" type="slidenum">
              <a:rPr lang="en-US" sz="1000" smtClean="0">
                <a:solidFill>
                  <a:schemeClr val="bg1"/>
                </a:solidFill>
              </a:rPr>
              <a:pPr/>
              <a:t>6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15367" name="Picture 2" descr="D:\gunst\fotos\thea\tileo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275"/>
            <a:ext cx="51117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515EFAF7-AC1C-4342-B5F3-2D7DD98BCEE3}" type="slidenum">
              <a:rPr lang="en-US" sz="1000" smtClean="0">
                <a:solidFill>
                  <a:schemeClr val="bg1"/>
                </a:solidFill>
              </a:rPr>
              <a:pPr/>
              <a:t>7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16390" name="Picture 4" descr="i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7412" name="Picture 2" descr="http://1.bp.blogspot.com/-B3SRmTbiBiE/T9cD4GFV1RI/AAAAAAAAEE0/kYWkFpQD3dI/s1600/LOFAR+map+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0"/>
            <a:ext cx="9898063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843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18436" name="Picture 2" descr="D:\iFolder\gunst\fotos\lofar\RolloutfinalLOFAR\Luchtfotos\July2011\31X280-20 BUINEN-EXLOO lof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650" y="-171450"/>
            <a:ext cx="10693400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detailed version">
  <a:themeElements>
    <a:clrScheme name="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B9FF"/>
      </a:hlink>
      <a:folHlink>
        <a:srgbClr val="00FFFF"/>
      </a:folHlink>
    </a:clrScheme>
    <a:fontScheme name="Ppt template detailed vers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Ppt template detailed vers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pt template detailed version 1">
    <a:dk1>
      <a:srgbClr val="000000"/>
    </a:dk1>
    <a:lt1>
      <a:srgbClr val="FFFFFF"/>
    </a:lt1>
    <a:dk2>
      <a:srgbClr val="10207C"/>
    </a:dk2>
    <a:lt2>
      <a:srgbClr val="666666"/>
    </a:lt2>
    <a:accent1>
      <a:srgbClr val="0064FF"/>
    </a:accent1>
    <a:accent2>
      <a:srgbClr val="0096FF"/>
    </a:accent2>
    <a:accent3>
      <a:srgbClr val="FFFFFF"/>
    </a:accent3>
    <a:accent4>
      <a:srgbClr val="000000"/>
    </a:accent4>
    <a:accent5>
      <a:srgbClr val="AAB8FF"/>
    </a:accent5>
    <a:accent6>
      <a:srgbClr val="0087E7"/>
    </a:accent6>
    <a:hlink>
      <a:srgbClr val="00C9FF"/>
    </a:hlink>
    <a:folHlink>
      <a:srgbClr val="00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template detailed version</Template>
  <TotalTime>0</TotalTime>
  <Words>531</Words>
  <Application>Microsoft Office PowerPoint</Application>
  <PresentationFormat>On-screen Show (4:3)</PresentationFormat>
  <Paragraphs>184</Paragraphs>
  <Slides>56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Ppt template detailed version</vt:lpstr>
      <vt:lpstr>UniBoard2, a high performance digital processing board applied in the Square Kilometer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</vt:lpstr>
      <vt:lpstr>Beamforming</vt:lpstr>
      <vt:lpstr>Beamformer Block Diagram - single polarization</vt:lpstr>
      <vt:lpstr>Beamformer Implementation - subband select</vt:lpstr>
      <vt:lpstr>Beamformer Implementation</vt:lpstr>
      <vt:lpstr>PowerPoint Presentation</vt:lpstr>
      <vt:lpstr>UniBoard in a Sub-rack</vt:lpstr>
      <vt:lpstr>Current Status</vt:lpstr>
      <vt:lpstr>Correlator</vt:lpstr>
      <vt:lpstr>APERTIF Correlator </vt:lpstr>
      <vt:lpstr>Correlator Block Diagram - functional </vt:lpstr>
      <vt:lpstr>Correlator Implementation - Single Board option</vt:lpstr>
      <vt:lpstr>PowerPoint Presentation</vt:lpstr>
      <vt:lpstr>PowerPoint Presentation</vt:lpstr>
      <vt:lpstr>PCB</vt:lpstr>
      <vt:lpstr>PowerPoint Presentation</vt:lpstr>
      <vt:lpstr>PowerPoint Presentation</vt:lpstr>
      <vt:lpstr>Assemblage</vt:lpstr>
      <vt:lpstr>SKA Receptors</vt:lpstr>
      <vt:lpstr>PowerPoint Presentation</vt:lpstr>
      <vt:lpstr>LFAA Configuration</vt:lpstr>
      <vt:lpstr>LFAA Station Functional Diagram</vt:lpstr>
      <vt:lpstr>Proposed LFAA Beamformer Implementation</vt:lpstr>
      <vt:lpstr>Routing the Data</vt:lpstr>
      <vt:lpstr>PowerPoint Presentation</vt:lpstr>
      <vt:lpstr>SKA Low Correlator</vt:lpstr>
      <vt:lpstr>PowerPoint Presentation</vt:lpstr>
      <vt:lpstr>Correlator Section Interconnections</vt:lpstr>
      <vt:lpstr>PowerPoint Presentation</vt:lpstr>
      <vt:lpstr>PowerPoint Presentation</vt:lpstr>
      <vt:lpstr>Integrated Beamformer &amp; Correlator</vt:lpstr>
      <vt:lpstr>Conclusions</vt:lpstr>
      <vt:lpstr>The End</vt:lpstr>
      <vt:lpstr>Signal Path</vt:lpstr>
      <vt:lpstr>Beamformer requirements - single polarization (I).</vt:lpstr>
      <vt:lpstr>Beamformer requirements - single polarization(II).</vt:lpstr>
      <vt:lpstr>Beamformer Block Diagram - single polarization</vt:lpstr>
      <vt:lpstr>PowerPoint Presentation</vt:lpstr>
      <vt:lpstr>Alternative Solution</vt:lpstr>
      <vt:lpstr>LFAA Station Functional Diagram</vt:lpstr>
      <vt:lpstr>SKA Low Correlator</vt:lpstr>
      <vt:lpstr>PowerPoint Presentation</vt:lpstr>
    </vt:vector>
  </TitlesOfParts>
  <Company>ASTRON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presentation on multiple lines if necessary</dc:title>
  <dc:creator>Andre Gunst</dc:creator>
  <cp:lastModifiedBy>André Gunst</cp:lastModifiedBy>
  <cp:revision>282</cp:revision>
  <dcterms:created xsi:type="dcterms:W3CDTF">2008-12-02T15:57:30Z</dcterms:created>
  <dcterms:modified xsi:type="dcterms:W3CDTF">2014-10-28T08:37:20Z</dcterms:modified>
</cp:coreProperties>
</file>