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53" r:id="rId2"/>
    <p:sldId id="367" r:id="rId3"/>
    <p:sldId id="361" r:id="rId4"/>
    <p:sldId id="359" r:id="rId5"/>
    <p:sldId id="363" r:id="rId6"/>
    <p:sldId id="364" r:id="rId7"/>
    <p:sldId id="366" r:id="rId8"/>
    <p:sldId id="369" r:id="rId9"/>
    <p:sldId id="365" r:id="rId10"/>
    <p:sldId id="371" r:id="rId11"/>
    <p:sldId id="394" r:id="rId12"/>
    <p:sldId id="370" r:id="rId13"/>
    <p:sldId id="372" r:id="rId14"/>
    <p:sldId id="373" r:id="rId15"/>
    <p:sldId id="400" r:id="rId16"/>
    <p:sldId id="403" r:id="rId17"/>
    <p:sldId id="376" r:id="rId18"/>
    <p:sldId id="377" r:id="rId19"/>
    <p:sldId id="378" r:id="rId20"/>
    <p:sldId id="379" r:id="rId21"/>
    <p:sldId id="401" r:id="rId22"/>
    <p:sldId id="380" r:id="rId23"/>
    <p:sldId id="381" r:id="rId24"/>
    <p:sldId id="382" r:id="rId25"/>
    <p:sldId id="385" r:id="rId26"/>
    <p:sldId id="391" r:id="rId27"/>
    <p:sldId id="404" r:id="rId28"/>
    <p:sldId id="384" r:id="rId29"/>
    <p:sldId id="388" r:id="rId30"/>
    <p:sldId id="389" r:id="rId31"/>
    <p:sldId id="390" r:id="rId32"/>
    <p:sldId id="402" r:id="rId33"/>
    <p:sldId id="386" r:id="rId34"/>
    <p:sldId id="396" r:id="rId35"/>
    <p:sldId id="398" r:id="rId36"/>
    <p:sldId id="399" r:id="rId37"/>
    <p:sldId id="393" r:id="rId38"/>
    <p:sldId id="387" r:id="rId39"/>
  </p:sldIdLst>
  <p:sldSz cx="9144000" cy="6858000" type="screen4x3"/>
  <p:notesSz cx="6794500" cy="9918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03399"/>
    <a:srgbClr val="4F87B9"/>
    <a:srgbClr val="0099FF"/>
    <a:srgbClr val="FFCC00"/>
    <a:srgbClr val="B3D2FF"/>
    <a:srgbClr val="7DC8E9"/>
    <a:srgbClr val="66CCFF"/>
    <a:srgbClr val="33CCFF"/>
    <a:srgbClr val="00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8533" autoAdjust="0"/>
  </p:normalViewPr>
  <p:slideViewPr>
    <p:cSldViewPr snapToGrid="0">
      <p:cViewPr>
        <p:scale>
          <a:sx n="10" d="100"/>
          <a:sy n="10" d="100"/>
        </p:scale>
        <p:origin x="-4440" y="-2322"/>
      </p:cViewPr>
      <p:guideLst>
        <p:guide orient="horz" pos="2172"/>
        <p:guide orient="horz" pos="738"/>
        <p:guide pos="2880"/>
        <p:guide pos="9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-1884" y="-114"/>
      </p:cViewPr>
      <p:guideLst>
        <p:guide orient="horz" pos="3124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5" tIns="46063" rIns="92125" bIns="46063" numCol="1" anchor="t" anchorCtr="0" compatLnSpc="1">
            <a:prstTxWarp prst="textNoShape">
              <a:avLst/>
            </a:prstTxWarp>
          </a:bodyPr>
          <a:lstStyle>
            <a:lvl1pPr defTabSz="920750">
              <a:defRPr sz="1200" b="0"/>
            </a:lvl1pPr>
          </a:lstStyle>
          <a:p>
            <a:endParaRPr lang="en-GB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5" tIns="46063" rIns="92125" bIns="46063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 b="0"/>
            </a:lvl1pPr>
          </a:lstStyle>
          <a:p>
            <a:endParaRPr lang="en-GB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34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5" tIns="46063" rIns="92125" bIns="46063" numCol="1" anchor="b" anchorCtr="0" compatLnSpc="1">
            <a:prstTxWarp prst="textNoShape">
              <a:avLst/>
            </a:prstTxWarp>
          </a:bodyPr>
          <a:lstStyle>
            <a:lvl1pPr defTabSz="920750">
              <a:defRPr sz="1200" b="0"/>
            </a:lvl1pPr>
          </a:lstStyle>
          <a:p>
            <a:endParaRPr lang="en-GB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34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5" tIns="46063" rIns="92125" bIns="46063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 b="0"/>
            </a:lvl1pPr>
          </a:lstStyle>
          <a:p>
            <a:fld id="{E5832542-AF89-40D7-AAAB-DA0648FF312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43746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5" tIns="46063" rIns="92125" bIns="46063" numCol="1" anchor="t" anchorCtr="0" compatLnSpc="1">
            <a:prstTxWarp prst="textNoShape">
              <a:avLst/>
            </a:prstTxWarp>
          </a:bodyPr>
          <a:lstStyle>
            <a:lvl1pPr defTabSz="920750">
              <a:defRPr sz="1200" b="0"/>
            </a:lvl1pPr>
          </a:lstStyle>
          <a:p>
            <a:endParaRPr lang="en-GB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5" tIns="46063" rIns="92125" bIns="46063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 b="0"/>
            </a:lvl1pPr>
          </a:lstStyle>
          <a:p>
            <a:endParaRPr lang="en-GB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11700"/>
            <a:ext cx="498475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5" tIns="46063" rIns="92125" bIns="460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34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5" tIns="46063" rIns="92125" bIns="46063" numCol="1" anchor="b" anchorCtr="0" compatLnSpc="1">
            <a:prstTxWarp prst="textNoShape">
              <a:avLst/>
            </a:prstTxWarp>
          </a:bodyPr>
          <a:lstStyle>
            <a:lvl1pPr defTabSz="920750">
              <a:defRPr sz="1200" b="0"/>
            </a:lvl1pPr>
          </a:lstStyle>
          <a:p>
            <a:endParaRPr lang="en-GB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34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5" tIns="46063" rIns="92125" bIns="46063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 b="0"/>
            </a:lvl1pPr>
          </a:lstStyle>
          <a:p>
            <a:fld id="{86A5CA41-26C3-440B-BDE6-FAFFA743766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514441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UniBoard2</a:t>
            </a:r>
          </a:p>
          <a:p>
            <a:r>
              <a:rPr lang="nl-NL" dirty="0" smtClean="0"/>
              <a:t>24</a:t>
            </a:r>
            <a:r>
              <a:rPr lang="nl-NL" baseline="0" dirty="0" smtClean="0"/>
              <a:t> x 40Gbps</a:t>
            </a:r>
          </a:p>
          <a:p>
            <a:r>
              <a:rPr lang="nl-NL" baseline="0" dirty="0" smtClean="0"/>
              <a:t>DDR4</a:t>
            </a:r>
          </a:p>
          <a:p>
            <a:r>
              <a:rPr lang="nl-NL" baseline="0" dirty="0" err="1" smtClean="0"/>
              <a:t>Backplane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192 10Gbps </a:t>
            </a:r>
            <a:r>
              <a:rPr lang="nl-NL" baseline="0" dirty="0" err="1" smtClean="0"/>
              <a:t>transceivers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5CA41-26C3-440B-BDE6-FAFFA7437668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Eye</a:t>
            </a:r>
            <a:r>
              <a:rPr lang="nl-NL" baseline="0" dirty="0" smtClean="0"/>
              <a:t> diagram UniBoard1 10GbE (</a:t>
            </a:r>
            <a:r>
              <a:rPr lang="nl-NL" baseline="0" dirty="0" err="1" smtClean="0"/>
              <a:t>copper</a:t>
            </a:r>
            <a:r>
              <a:rPr lang="nl-NL" baseline="0" dirty="0" smtClean="0"/>
              <a:t> S.E.)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5CA41-26C3-440B-BDE6-FAFFA7437668}" type="slidenum">
              <a:rPr lang="en-GB" smtClean="0"/>
              <a:pPr/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Kind of </a:t>
            </a:r>
            <a:r>
              <a:rPr lang="nl-NL" dirty="0" err="1" smtClean="0"/>
              <a:t>fixes</a:t>
            </a:r>
            <a:r>
              <a:rPr lang="nl-NL" dirty="0" smtClean="0"/>
              <a:t>:</a:t>
            </a:r>
          </a:p>
          <a:p>
            <a:pPr>
              <a:buFontTx/>
              <a:buChar char="-"/>
            </a:pPr>
            <a:r>
              <a:rPr lang="nl-NL" baseline="0" dirty="0" smtClean="0"/>
              <a:t> </a:t>
            </a:r>
            <a:r>
              <a:rPr lang="nl-NL" baseline="0" dirty="0" err="1" smtClean="0"/>
              <a:t>Better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Silkscreen</a:t>
            </a:r>
            <a:endParaRPr lang="nl-NL" baseline="0" dirty="0" smtClean="0"/>
          </a:p>
          <a:p>
            <a:pPr>
              <a:buFontTx/>
              <a:buChar char="-"/>
            </a:pPr>
            <a:r>
              <a:rPr lang="nl-NL" baseline="0" dirty="0" smtClean="0"/>
              <a:t> </a:t>
            </a:r>
            <a:r>
              <a:rPr lang="nl-NL" baseline="0" dirty="0" err="1" smtClean="0"/>
              <a:t>Connection</a:t>
            </a:r>
            <a:r>
              <a:rPr lang="nl-NL" baseline="0" dirty="0" smtClean="0"/>
              <a:t> missing (in schematic)</a:t>
            </a:r>
          </a:p>
          <a:p>
            <a:pPr>
              <a:buFontTx/>
              <a:buChar char="-"/>
            </a:pPr>
            <a:r>
              <a:rPr lang="nl-NL" baseline="0" dirty="0" smtClean="0"/>
              <a:t> </a:t>
            </a:r>
            <a:r>
              <a:rPr lang="nl-NL" baseline="0" dirty="0" err="1" smtClean="0"/>
              <a:t>Rotated</a:t>
            </a:r>
            <a:r>
              <a:rPr lang="nl-NL" baseline="0" dirty="0" smtClean="0"/>
              <a:t> LED / chip</a:t>
            </a:r>
          </a:p>
          <a:p>
            <a:pPr>
              <a:buFontTx/>
              <a:buChar char="-"/>
            </a:pPr>
            <a:endParaRPr lang="nl-NL" baseline="0" dirty="0" smtClean="0"/>
          </a:p>
          <a:p>
            <a:pPr>
              <a:buFontTx/>
              <a:buChar char="-"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5CA41-26C3-440B-BDE6-FAFFA7437668}" type="slidenum">
              <a:rPr lang="en-GB" smtClean="0"/>
              <a:pPr/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Checklist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5CA41-26C3-440B-BDE6-FAFFA7437668}" type="slidenum">
              <a:rPr lang="en-GB" smtClean="0"/>
              <a:pPr/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Visualisatie:</a:t>
            </a:r>
          </a:p>
          <a:p>
            <a:r>
              <a:rPr lang="nl-NL" dirty="0" smtClean="0"/>
              <a:t>Hoe laten</a:t>
            </a:r>
            <a:r>
              <a:rPr lang="nl-NL" baseline="0" dirty="0" smtClean="0"/>
              <a:t> wij de data zien….. Volgende spreken andere manieren van visualisatie van data.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5CA41-26C3-440B-BDE6-FAFFA7437668}" type="slidenum">
              <a:rPr lang="en-GB" smtClean="0"/>
              <a:pPr/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Production</a:t>
            </a:r>
            <a:r>
              <a:rPr lang="nl-NL" baseline="0" dirty="0" smtClean="0"/>
              <a:t> runs.</a:t>
            </a:r>
            <a:endParaRPr lang="nl-NL" dirty="0" smtClean="0"/>
          </a:p>
          <a:p>
            <a:r>
              <a:rPr lang="nl-NL" dirty="0" smtClean="0"/>
              <a:t>75x RSP </a:t>
            </a:r>
            <a:r>
              <a:rPr lang="nl-NL" dirty="0" err="1" smtClean="0"/>
              <a:t>for</a:t>
            </a:r>
            <a:r>
              <a:rPr lang="nl-NL" dirty="0" smtClean="0"/>
              <a:t> POLFAR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5CA41-26C3-440B-BDE6-FAFFA7437668}" type="slidenum">
              <a:rPr lang="en-GB" smtClean="0"/>
              <a:pPr/>
              <a:t>38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Contact</a:t>
            </a:r>
            <a:r>
              <a:rPr lang="nl-NL" baseline="0" dirty="0" smtClean="0"/>
              <a:t> PCB </a:t>
            </a:r>
            <a:r>
              <a:rPr lang="nl-NL" baseline="0" dirty="0" err="1" smtClean="0"/>
              <a:t>Manf</a:t>
            </a:r>
            <a:r>
              <a:rPr lang="nl-NL" baseline="0" dirty="0" smtClean="0"/>
              <a:t>. To </a:t>
            </a:r>
            <a:r>
              <a:rPr lang="nl-NL" baseline="0" dirty="0" err="1" smtClean="0"/>
              <a:t>know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what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r>
              <a:rPr lang="nl-NL" baseline="0" dirty="0" smtClean="0"/>
              <a:t> made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5CA41-26C3-440B-BDE6-FAFFA7437668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If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r>
              <a:rPr lang="nl-NL" dirty="0" smtClean="0"/>
              <a:t> </a:t>
            </a:r>
            <a:r>
              <a:rPr lang="nl-NL" dirty="0" err="1" smtClean="0"/>
              <a:t>don’t</a:t>
            </a:r>
            <a:r>
              <a:rPr lang="nl-NL" dirty="0" smtClean="0"/>
              <a:t> test </a:t>
            </a:r>
            <a:r>
              <a:rPr lang="nl-NL" dirty="0" err="1" smtClean="0"/>
              <a:t>it</a:t>
            </a:r>
            <a:r>
              <a:rPr lang="nl-NL" dirty="0" smtClean="0"/>
              <a:t>, </a:t>
            </a:r>
            <a:r>
              <a:rPr lang="nl-NL" dirty="0" err="1" smtClean="0"/>
              <a:t>don’t</a:t>
            </a:r>
            <a:r>
              <a:rPr lang="nl-NL" dirty="0" smtClean="0"/>
              <a:t> </a:t>
            </a:r>
            <a:r>
              <a:rPr lang="nl-NL" dirty="0" err="1" smtClean="0"/>
              <a:t>make</a:t>
            </a:r>
            <a:r>
              <a:rPr lang="nl-NL" dirty="0" smtClean="0"/>
              <a:t> it.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5CA41-26C3-440B-BDE6-FAFFA7437668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Design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Blocks</a:t>
            </a:r>
            <a:r>
              <a:rPr lang="nl-NL" baseline="0" dirty="0" smtClean="0"/>
              <a:t> (</a:t>
            </a:r>
            <a:r>
              <a:rPr lang="nl-NL" baseline="0" dirty="0" err="1" smtClean="0"/>
              <a:t>reusable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block</a:t>
            </a:r>
            <a:r>
              <a:rPr lang="nl-NL" baseline="0" dirty="0" smtClean="0"/>
              <a:t>)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5CA41-26C3-440B-BDE6-FAFFA7437668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Full </a:t>
            </a:r>
            <a:r>
              <a:rPr lang="nl-NL" dirty="0" err="1" smtClean="0"/>
              <a:t>layout</a:t>
            </a:r>
            <a:r>
              <a:rPr lang="nl-NL" dirty="0" smtClean="0"/>
              <a:t> UniBoard2</a:t>
            </a:r>
          </a:p>
          <a:p>
            <a:r>
              <a:rPr lang="nl-NL" dirty="0" smtClean="0"/>
              <a:t>18 </a:t>
            </a:r>
            <a:r>
              <a:rPr lang="nl-NL" dirty="0" err="1" smtClean="0"/>
              <a:t>layers</a:t>
            </a:r>
            <a:r>
              <a:rPr lang="nl-NL" dirty="0" smtClean="0"/>
              <a:t>, 5650 </a:t>
            </a:r>
            <a:r>
              <a:rPr lang="nl-NL" dirty="0" err="1" smtClean="0"/>
              <a:t>parts</a:t>
            </a:r>
            <a:r>
              <a:rPr lang="nl-NL" dirty="0" smtClean="0"/>
              <a:t>, 20k </a:t>
            </a:r>
            <a:r>
              <a:rPr lang="nl-NL" dirty="0" err="1" smtClean="0"/>
              <a:t>connections</a:t>
            </a:r>
            <a:r>
              <a:rPr lang="nl-NL" dirty="0" smtClean="0"/>
              <a:t>, 1254 </a:t>
            </a:r>
            <a:r>
              <a:rPr lang="nl-NL" dirty="0" err="1" smtClean="0"/>
              <a:t>differential</a:t>
            </a:r>
            <a:r>
              <a:rPr lang="nl-NL" dirty="0" smtClean="0"/>
              <a:t> pairs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5CA41-26C3-440B-BDE6-FAFFA7437668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HS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simulation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coupling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capacitor</a:t>
            </a:r>
            <a:r>
              <a:rPr lang="nl-NL" baseline="0" dirty="0" smtClean="0"/>
              <a:t> 1nF, 10nF and 100nF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5CA41-26C3-440B-BDE6-FAFFA7437668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Simulation</a:t>
            </a:r>
            <a:r>
              <a:rPr lang="nl-NL" baseline="0" dirty="0" smtClean="0"/>
              <a:t> the power </a:t>
            </a:r>
            <a:r>
              <a:rPr lang="nl-NL" baseline="0" dirty="0" err="1" smtClean="0"/>
              <a:t>supply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5CA41-26C3-440B-BDE6-FAFFA7437668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Checklist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5CA41-26C3-440B-BDE6-FAFFA7437668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DFM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5CA41-26C3-440B-BDE6-FAFFA7437668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8938" y="1691640"/>
            <a:ext cx="8198802" cy="19050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7038" y="4876800"/>
            <a:ext cx="7466012" cy="1143000"/>
          </a:xfrm>
          <a:prstGeom prst="rect">
            <a:avLst/>
          </a:prstGeom>
        </p:spPr>
        <p:txBody>
          <a:bodyPr rIns="180000"/>
          <a:lstStyle>
            <a:lvl1pPr marL="0" indent="0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  <a:tabLst>
                <a:tab pos="476250" algn="l"/>
              </a:tabLst>
              <a:defRPr sz="2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>
          <a:xfrm rot="16200000">
            <a:off x="8461375" y="5178425"/>
            <a:ext cx="1136650" cy="381000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366000" y="6477000"/>
            <a:ext cx="1219200" cy="381000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7D4EB815-6B23-4A33-B6F7-2ED69F80F7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543" name="Rectangle 15"/>
          <p:cNvSpPr>
            <a:spLocks noChangeArrowheads="1"/>
          </p:cNvSpPr>
          <p:nvPr userDrawn="1"/>
        </p:nvSpPr>
        <p:spPr bwMode="auto">
          <a:xfrm>
            <a:off x="1435100" y="169863"/>
            <a:ext cx="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endParaRPr lang="nl-NL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27038" y="6477000"/>
            <a:ext cx="6604000" cy="381000"/>
          </a:xfrm>
          <a:prstGeom prst="rect">
            <a:avLst/>
          </a:prstGeom>
        </p:spPr>
        <p:txBody>
          <a:bodyPr/>
          <a:lstStyle>
            <a:lvl1pPr>
              <a:defRPr sz="1050" b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 smtClean="0"/>
              <a:t> ASTRON is part of the Netherlands </a:t>
            </a:r>
            <a:r>
              <a:rPr lang="en-US" dirty="0" err="1" smtClean="0"/>
              <a:t>Organisation</a:t>
            </a:r>
            <a:r>
              <a:rPr lang="en-US" dirty="0" smtClean="0"/>
              <a:t> for Scientific Research (NWO)</a:t>
            </a:r>
            <a:endParaRPr lang="en-US" dirty="0"/>
          </a:p>
        </p:txBody>
      </p:sp>
      <p:pic>
        <p:nvPicPr>
          <p:cNvPr id="22555" name="Picture 27" descr="ASTRON_Achtergrond_03_01"/>
          <p:cNvPicPr>
            <a:picLocks noChangeAspect="1" noChangeArrowheads="1"/>
          </p:cNvPicPr>
          <p:nvPr userDrawn="1"/>
        </p:nvPicPr>
        <p:blipFill>
          <a:blip r:embed="rId4" cstate="print"/>
          <a:srcRect t="26726"/>
          <a:stretch>
            <a:fillRect/>
          </a:stretch>
        </p:blipFill>
        <p:spPr bwMode="auto">
          <a:xfrm>
            <a:off x="0" y="0"/>
            <a:ext cx="7458075" cy="1278416"/>
          </a:xfrm>
          <a:prstGeom prst="rect">
            <a:avLst/>
          </a:prstGeom>
          <a:noFill/>
        </p:spPr>
      </p:pic>
      <p:pic>
        <p:nvPicPr>
          <p:cNvPr id="13" name="Picture 27" descr="ASTRON_Achtergrond_03_01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0"/>
            <a:ext cx="4267200" cy="1272845"/>
          </a:xfrm>
          <a:prstGeom prst="rect">
            <a:avLst/>
          </a:prstGeom>
          <a:noFill/>
        </p:spPr>
      </p:pic>
      <p:sp>
        <p:nvSpPr>
          <p:cNvPr id="22550" name="Rectangle 22"/>
          <p:cNvSpPr>
            <a:spLocks noChangeArrowheads="1"/>
          </p:cNvSpPr>
          <p:nvPr userDrawn="1"/>
        </p:nvSpPr>
        <p:spPr bwMode="auto">
          <a:xfrm>
            <a:off x="5303532" y="623700"/>
            <a:ext cx="328166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200" b="0" dirty="0">
                <a:latin typeface="Verdana" pitchFamily="34" charset="0"/>
                <a:ea typeface="Verdana" pitchFamily="34" charset="0"/>
                <a:cs typeface="Verdana" pitchFamily="34" charset="0"/>
              </a:rPr>
              <a:t>Netherlands Institute for Radio Astronomy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215900" y="6543675"/>
            <a:ext cx="8928100" cy="457200"/>
          </a:xfrm>
        </p:spPr>
        <p:txBody>
          <a:bodyPr/>
          <a:lstStyle>
            <a:lvl1pPr>
              <a:defRPr>
                <a:solidFill>
                  <a:srgbClr val="0033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‹#›</a:t>
            </a:fld>
            <a:endParaRPr lang="nl-NL" dirty="0"/>
          </a:p>
        </p:txBody>
      </p:sp>
      <p:grpSp>
        <p:nvGrpSpPr>
          <p:cNvPr id="2" name="Group 1655"/>
          <p:cNvGrpSpPr>
            <a:grpSpLocks noChangeAspect="1"/>
          </p:cNvGrpSpPr>
          <p:nvPr userDrawn="1"/>
        </p:nvGrpSpPr>
        <p:grpSpPr bwMode="auto">
          <a:xfrm>
            <a:off x="6741268" y="6360186"/>
            <a:ext cx="928875" cy="274403"/>
            <a:chOff x="17020061" y="30007867"/>
            <a:chExt cx="2133942" cy="685800"/>
          </a:xfrm>
        </p:grpSpPr>
        <p:sp>
          <p:nvSpPr>
            <p:cNvPr id="5" name="Rectangle 1651"/>
            <p:cNvSpPr>
              <a:spLocks noChangeArrowheads="1"/>
            </p:cNvSpPr>
            <p:nvPr/>
          </p:nvSpPr>
          <p:spPr bwMode="auto">
            <a:xfrm>
              <a:off x="17020061" y="30007867"/>
              <a:ext cx="2133942" cy="6858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171950"/>
              <a:endParaRPr lang="nl-NL" noProof="1">
                <a:solidFill>
                  <a:srgbClr val="003399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6" name="Picture 14" descr="1a_Astron_LogoBasis zonder tex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050550" y="30045325"/>
              <a:ext cx="2044141" cy="634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8938" y="1691640"/>
            <a:ext cx="8198802" cy="19050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33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7038" y="4770120"/>
            <a:ext cx="7466012" cy="1143000"/>
          </a:xfrm>
          <a:prstGeom prst="rect">
            <a:avLst/>
          </a:prstGeom>
        </p:spPr>
        <p:txBody>
          <a:bodyPr rIns="180000"/>
          <a:lstStyle>
            <a:lvl1pPr marL="0" indent="0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  <a:tabLst>
                <a:tab pos="476250" algn="l"/>
              </a:tabLst>
              <a:defRPr sz="2800">
                <a:solidFill>
                  <a:srgbClr val="0033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27038" y="6164580"/>
            <a:ext cx="6604000" cy="381000"/>
          </a:xfrm>
          <a:prstGeom prst="rect">
            <a:avLst/>
          </a:prstGeom>
        </p:spPr>
        <p:txBody>
          <a:bodyPr/>
          <a:lstStyle>
            <a:lvl1pPr>
              <a:defRPr sz="1050" b="0">
                <a:solidFill>
                  <a:srgbClr val="0033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 smtClean="0"/>
              <a:t> ASTRON is part of the Netherlands </a:t>
            </a:r>
            <a:r>
              <a:rPr lang="en-US" dirty="0" err="1" smtClean="0"/>
              <a:t>Organisation</a:t>
            </a:r>
            <a:r>
              <a:rPr lang="en-US" dirty="0" smtClean="0"/>
              <a:t> for Scientific Research (NWO)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1"/>
          <p:cNvSpPr>
            <a:spLocks noChangeArrowheads="1"/>
          </p:cNvSpPr>
          <p:nvPr userDrawn="1"/>
        </p:nvSpPr>
        <p:spPr bwMode="auto">
          <a:xfrm>
            <a:off x="257175" y="1247775"/>
            <a:ext cx="5429250" cy="4962524"/>
          </a:xfrm>
          <a:prstGeom prst="rect">
            <a:avLst/>
          </a:prstGeom>
          <a:solidFill>
            <a:schemeClr val="bg1"/>
          </a:solidFill>
          <a:ln w="12700">
            <a:solidFill>
              <a:srgbClr val="808080"/>
            </a:solidFill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nl-NL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7675" y="514350"/>
            <a:ext cx="4619626" cy="43815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0033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950" y="1314450"/>
            <a:ext cx="5114925" cy="4621213"/>
          </a:xfrm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buSzPct val="50000"/>
              <a:buFontTx/>
              <a:buBlip>
                <a:blip r:embed="rId2"/>
              </a:buBlip>
              <a:defRPr sz="2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Clr>
                <a:srgbClr val="FF0000"/>
              </a:buClr>
              <a:buSzPct val="40000"/>
              <a:buFontTx/>
              <a:buBlip>
                <a:blip r:embed="rId3"/>
              </a:buBlip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Clr>
                <a:srgbClr val="FF0000"/>
              </a:buClr>
              <a:buSzPct val="50000"/>
              <a:buFont typeface="Arial" pitchFamily="34" charset="0"/>
              <a:buChar char="•"/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ASTRON / DESP								    p</a:t>
            </a:r>
            <a:fld id="{EB957563-330B-4463-B7F4-4C9B323310D9}" type="slidenum">
              <a:rPr lang="en-US" smtClean="0"/>
              <a:pPr/>
              <a:t>‹#›</a:t>
            </a:fld>
            <a:endParaRPr lang="nl-NL" dirty="0"/>
          </a:p>
        </p:txBody>
      </p:sp>
      <p:grpSp>
        <p:nvGrpSpPr>
          <p:cNvPr id="6" name="Group 1655"/>
          <p:cNvGrpSpPr>
            <a:grpSpLocks noChangeAspect="1"/>
          </p:cNvGrpSpPr>
          <p:nvPr userDrawn="1"/>
        </p:nvGrpSpPr>
        <p:grpSpPr bwMode="auto">
          <a:xfrm>
            <a:off x="6741268" y="6360186"/>
            <a:ext cx="928875" cy="274403"/>
            <a:chOff x="17020061" y="30007867"/>
            <a:chExt cx="2133942" cy="685800"/>
          </a:xfrm>
        </p:grpSpPr>
        <p:sp>
          <p:nvSpPr>
            <p:cNvPr id="7" name="Rectangle 1651"/>
            <p:cNvSpPr>
              <a:spLocks noChangeArrowheads="1"/>
            </p:cNvSpPr>
            <p:nvPr/>
          </p:nvSpPr>
          <p:spPr bwMode="auto">
            <a:xfrm>
              <a:off x="17020061" y="30007867"/>
              <a:ext cx="2133942" cy="6858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171950"/>
              <a:endParaRPr lang="nl-NL" noProof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8" name="Picture 14" descr="1a_Astron_LogoBasis zonder tex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050550" y="30045325"/>
              <a:ext cx="2044141" cy="634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1"/>
          <p:cNvSpPr>
            <a:spLocks noChangeArrowheads="1"/>
          </p:cNvSpPr>
          <p:nvPr userDrawn="1"/>
        </p:nvSpPr>
        <p:spPr bwMode="auto">
          <a:xfrm>
            <a:off x="257175" y="1152525"/>
            <a:ext cx="8724900" cy="5219700"/>
          </a:xfrm>
          <a:prstGeom prst="rect">
            <a:avLst/>
          </a:prstGeom>
          <a:solidFill>
            <a:schemeClr val="bg1"/>
          </a:solidFill>
          <a:ln w="12700">
            <a:solidFill>
              <a:srgbClr val="808080"/>
            </a:solidFill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nl-NL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7675" y="533400"/>
            <a:ext cx="4619626" cy="43815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0033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950" y="1243965"/>
            <a:ext cx="8524875" cy="5057775"/>
          </a:xfrm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buSzPct val="50000"/>
              <a:buFontTx/>
              <a:buBlip>
                <a:blip r:embed="rId2"/>
              </a:buBlip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Clr>
                <a:srgbClr val="FF0000"/>
              </a:buClr>
              <a:buSzPct val="40000"/>
              <a:buFontTx/>
              <a:buBlip>
                <a:blip r:embed="rId3"/>
              </a:buBlip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Clr>
                <a:srgbClr val="FF0000"/>
              </a:buClr>
              <a:buSzPct val="50000"/>
              <a:buFont typeface="Arial" pitchFamily="34" charset="0"/>
              <a:buChar char="•"/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5900" y="6562725"/>
            <a:ext cx="8928100" cy="457200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 smtClean="0"/>
              <a:t>ASTRON / DESP								    p</a:t>
            </a:r>
            <a:fld id="{EB957563-330B-4463-B7F4-4C9B323310D9}" type="slidenum">
              <a:rPr lang="en-US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215900" y="6543675"/>
            <a:ext cx="8928100" cy="457200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‹#›</a:t>
            </a:fld>
            <a:endParaRPr lang="nl-NL" dirty="0"/>
          </a:p>
        </p:txBody>
      </p:sp>
      <p:grpSp>
        <p:nvGrpSpPr>
          <p:cNvPr id="4" name="Group 1655"/>
          <p:cNvGrpSpPr>
            <a:grpSpLocks noChangeAspect="1"/>
          </p:cNvGrpSpPr>
          <p:nvPr userDrawn="1"/>
        </p:nvGrpSpPr>
        <p:grpSpPr bwMode="auto">
          <a:xfrm>
            <a:off x="6741268" y="6360186"/>
            <a:ext cx="928875" cy="274403"/>
            <a:chOff x="17020061" y="30007867"/>
            <a:chExt cx="2133942" cy="685800"/>
          </a:xfrm>
        </p:grpSpPr>
        <p:sp>
          <p:nvSpPr>
            <p:cNvPr id="5" name="Rectangle 1651"/>
            <p:cNvSpPr>
              <a:spLocks noChangeArrowheads="1"/>
            </p:cNvSpPr>
            <p:nvPr/>
          </p:nvSpPr>
          <p:spPr bwMode="auto">
            <a:xfrm>
              <a:off x="17020061" y="30007867"/>
              <a:ext cx="2133942" cy="6858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171950"/>
              <a:endParaRPr lang="nl-NL" noProof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6" name="Picture 14" descr="1a_Astron_LogoBasis zonder tex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050550" y="30045325"/>
              <a:ext cx="2044141" cy="634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257675" y="514350"/>
            <a:ext cx="4619626" cy="43815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0033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3438" y="152400"/>
            <a:ext cx="4105275" cy="431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458200" cy="5105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496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/>
              <a:t>© ASTRON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9732F0B-4565-4915-B34F-30FF2F0444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0B2C-D28F-4AEA-BF4A-5A78AEAF6EB7}" type="datetimeFigureOut">
              <a:rPr lang="nl-NL" smtClean="0"/>
              <a:pPr/>
              <a:t>18-6-2015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81E951-54F5-42DF-94B5-0442E47C147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6209731"/>
            <a:ext cx="9144000" cy="42308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0" y="534538"/>
            <a:ext cx="4105275" cy="431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22"/>
          <p:cNvSpPr>
            <a:spLocks noChangeArrowheads="1"/>
          </p:cNvSpPr>
          <p:nvPr userDrawn="1"/>
        </p:nvSpPr>
        <p:spPr bwMode="auto">
          <a:xfrm flipV="1">
            <a:off x="0" y="6473825"/>
            <a:ext cx="9144000" cy="571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5900" y="6543675"/>
            <a:ext cx="8928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solidFill>
                  <a:srgbClr val="808080"/>
                </a:solidFill>
                <a:latin typeface="Arial" charset="0"/>
              </a:defRPr>
            </a:lvl1pPr>
          </a:lstStyle>
          <a:p>
            <a:r>
              <a:rPr lang="en-US" dirty="0" smtClean="0"/>
              <a:t>ASTRON / DESP								    p</a:t>
            </a:r>
            <a:fld id="{4A19EB5E-1E0E-46B1-B0B0-051422CBB53B}" type="slidenum">
              <a:rPr lang="en-US" smtClean="0"/>
              <a:pPr/>
              <a:t>‹#›</a:t>
            </a:fld>
            <a:endParaRPr lang="nl-NL" dirty="0"/>
          </a:p>
        </p:txBody>
      </p:sp>
      <p:sp>
        <p:nvSpPr>
          <p:cNvPr id="1049" name="Rectangle 25"/>
          <p:cNvSpPr>
            <a:spLocks noChangeArrowheads="1"/>
          </p:cNvSpPr>
          <p:nvPr userDrawn="1"/>
        </p:nvSpPr>
        <p:spPr bwMode="auto">
          <a:xfrm>
            <a:off x="6667500" y="6381750"/>
            <a:ext cx="104775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pic>
        <p:nvPicPr>
          <p:cNvPr id="1065" name="Picture 41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1655"/>
          <p:cNvGrpSpPr>
            <a:grpSpLocks noChangeAspect="1"/>
          </p:cNvGrpSpPr>
          <p:nvPr userDrawn="1"/>
        </p:nvGrpSpPr>
        <p:grpSpPr bwMode="auto">
          <a:xfrm>
            <a:off x="6741268" y="6360186"/>
            <a:ext cx="928875" cy="274403"/>
            <a:chOff x="17020061" y="30007867"/>
            <a:chExt cx="2133942" cy="685800"/>
          </a:xfrm>
        </p:grpSpPr>
        <p:sp>
          <p:nvSpPr>
            <p:cNvPr id="11" name="Rectangle 1651"/>
            <p:cNvSpPr>
              <a:spLocks noChangeArrowheads="1"/>
            </p:cNvSpPr>
            <p:nvPr/>
          </p:nvSpPr>
          <p:spPr bwMode="auto">
            <a:xfrm>
              <a:off x="17020061" y="30007867"/>
              <a:ext cx="2133942" cy="6858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171950"/>
              <a:endParaRPr lang="nl-NL" noProof="1"/>
            </a:p>
          </p:txBody>
        </p:sp>
        <p:pic>
          <p:nvPicPr>
            <p:cNvPr id="12" name="Picture 14" descr="1a_Astron_LogoBasis zonder text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050550" y="30045325"/>
              <a:ext cx="2044141" cy="634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121"/>
          <p:cNvSpPr>
            <a:spLocks noChangeArrowheads="1"/>
          </p:cNvSpPr>
          <p:nvPr userDrawn="1"/>
        </p:nvSpPr>
        <p:spPr bwMode="auto">
          <a:xfrm>
            <a:off x="4206240" y="501015"/>
            <a:ext cx="4739641" cy="527685"/>
          </a:xfrm>
          <a:prstGeom prst="rect">
            <a:avLst/>
          </a:prstGeom>
          <a:solidFill>
            <a:schemeClr val="bg1"/>
          </a:solidFill>
          <a:ln w="12700">
            <a:solidFill>
              <a:srgbClr val="808080"/>
            </a:solidFill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nl-NL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2" r:id="rId3"/>
    <p:sldLayoutId id="2147483657" r:id="rId4"/>
    <p:sldLayoutId id="2147483655" r:id="rId5"/>
    <p:sldLayoutId id="2147483659" r:id="rId6"/>
    <p:sldLayoutId id="2147483661" r:id="rId7"/>
    <p:sldLayoutId id="2147483662" r:id="rId8"/>
    <p:sldLayoutId id="2147483663" r:id="rId9"/>
  </p:sldLayoutIdLst>
  <p:hf sldNum="0" hdr="0" ftr="0"/>
  <p:txStyles>
    <p:titleStyle>
      <a:lvl1pPr algn="ctr" rtl="0" fontAlgn="base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Palatino Linotype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Palatino Linotype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Palatino Linotype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33CC33"/>
        </a:buClr>
        <a:buFont typeface="Wingdings 2" pitchFamily="18" charset="2"/>
        <a:buChar char="?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nl/url?sa=i&amp;rct=j&amp;q=&amp;esrc=s&amp;source=images&amp;cd=&amp;cad=rja&amp;uact=8&amp;ved=0CAcQjRw&amp;url=http://nl.wikipedia.org/wiki/LOFAR&amp;ei=tUZsVdzTL6nd7AbFsYKwCQ&amp;bvm=bv.94455598,d.bGg&amp;psig=AFQjCNF576aTn6yEog9EqYTQnHYIr62HVQ&amp;ust=1433245711180570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google.nl/url?sa=i&amp;rct=j&amp;q=&amp;esrc=s&amp;source=images&amp;cd=&amp;cad=rja&amp;uact=8&amp;ved=0CAcQjRxqFQoTCPyEndCdisYCFayh2wodN7sAtA&amp;url=http://www.nationaalcomputerforum.nl/showthread.php?t=100157&amp;ei=mNp6VfzYNazD7ga39oKgCw&amp;bvm=bv.95515949,d.bGg&amp;psig=AFQjCNFT5sxH04olmrEKDfhHmDvmBUyF6A&amp;ust=1434201102371114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27037" y="2286000"/>
            <a:ext cx="8307388" cy="1905000"/>
          </a:xfrm>
        </p:spPr>
        <p:txBody>
          <a:bodyPr/>
          <a:lstStyle/>
          <a:p>
            <a:r>
              <a:rPr lang="nl-NL" dirty="0" smtClean="0"/>
              <a:t>Digital Board Design @ ASTRON</a:t>
            </a:r>
            <a:endParaRPr lang="nl-NL" baseline="30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19543" y="4876800"/>
            <a:ext cx="7466012" cy="1143000"/>
          </a:xfrm>
        </p:spPr>
        <p:txBody>
          <a:bodyPr/>
          <a:lstStyle/>
          <a:p>
            <a:r>
              <a:rPr lang="nl-NL" dirty="0" smtClean="0"/>
              <a:t>ASTRON/DESP</a:t>
            </a:r>
          </a:p>
          <a:p>
            <a:r>
              <a:rPr lang="nl-NL" dirty="0" smtClean="0"/>
              <a:t>Gijs Schoonderbeek</a:t>
            </a:r>
          </a:p>
          <a:p>
            <a:r>
              <a:rPr lang="nl-NL" sz="1800" dirty="0" smtClean="0"/>
              <a:t>17-06-2015</a:t>
            </a:r>
            <a:endParaRPr lang="nl-NL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 rot="16200000">
            <a:off x="8385175" y="5178425"/>
            <a:ext cx="1136650" cy="381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ASTRON / DESP								    p</a:t>
            </a:r>
            <a:fld id="{3372C70D-9C47-410C-8BFA-C0234D50D60F}" type="slidenum">
              <a:rPr lang="en-US" smtClean="0"/>
              <a:pPr/>
              <a:t>1</a:t>
            </a:fld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098" y="0"/>
            <a:ext cx="8868229" cy="688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Manufacturer</a:t>
            </a:r>
            <a:endParaRPr lang="en-US" dirty="0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74" y="1264443"/>
            <a:ext cx="2590651" cy="436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Afbeelding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8911" y="2561544"/>
            <a:ext cx="5885089" cy="238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9549" y="0"/>
            <a:ext cx="1014348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83" y="0"/>
            <a:ext cx="87448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"/>
            <a:ext cx="919162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950" y="1529255"/>
            <a:ext cx="5114925" cy="4406408"/>
          </a:xfrm>
        </p:spPr>
        <p:txBody>
          <a:bodyPr/>
          <a:lstStyle/>
          <a:p>
            <a:pPr marL="342900" lvl="1" indent="-342900">
              <a:buSzPct val="50000"/>
              <a:buBlip>
                <a:blip r:embed="rId2"/>
              </a:buBlip>
            </a:pPr>
            <a:r>
              <a:rPr lang="en-US" sz="3200" dirty="0" smtClean="0"/>
              <a:t>Schematic</a:t>
            </a:r>
          </a:p>
          <a:p>
            <a:pPr marL="742950" lvl="2" indent="-342900">
              <a:buBlip>
                <a:blip r:embed="rId2"/>
              </a:buBlip>
            </a:pPr>
            <a:r>
              <a:rPr lang="en-US" sz="2800" dirty="0" smtClean="0"/>
              <a:t>Design team</a:t>
            </a:r>
          </a:p>
          <a:p>
            <a:pPr marL="742950" lvl="2" indent="-342900">
              <a:buBlip>
                <a:blip r:embed="rId2"/>
              </a:buBlip>
            </a:pPr>
            <a:r>
              <a:rPr lang="en-US" sz="2800" dirty="0" smtClean="0"/>
              <a:t>Firmware designers</a:t>
            </a:r>
          </a:p>
          <a:p>
            <a:pPr marL="742950" lvl="2" indent="-342900">
              <a:buBlip>
                <a:blip r:embed="rId2"/>
              </a:buBlip>
            </a:pPr>
            <a:r>
              <a:rPr lang="en-US" sz="2800" dirty="0" smtClean="0"/>
              <a:t>Librarian</a:t>
            </a:r>
          </a:p>
          <a:p>
            <a:pPr marL="742950" lvl="2" indent="-342900">
              <a:buBlip>
                <a:blip r:embed="rId2"/>
              </a:buBlip>
            </a:pPr>
            <a:r>
              <a:rPr lang="en-US" sz="2800" dirty="0" smtClean="0"/>
              <a:t>Altera FAE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33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IPC </a:t>
            </a:r>
            <a:r>
              <a:rPr lang="nl-NL" dirty="0" err="1" smtClean="0">
                <a:solidFill>
                  <a:srgbClr val="0033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Footprints</a:t>
            </a:r>
            <a:endParaRPr lang="nl-NL" dirty="0" smtClean="0">
              <a:solidFill>
                <a:srgbClr val="0033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15900" y="6543675"/>
            <a:ext cx="8928100" cy="457200"/>
          </a:xfrm>
        </p:spPr>
        <p:txBody>
          <a:bodyPr/>
          <a:lstStyle/>
          <a:p>
            <a:r>
              <a:rPr lang="en-US" smtClean="0"/>
              <a:t>ASTRON / DESP								    p</a:t>
            </a:r>
            <a:fld id="{EB957563-330B-4463-B7F4-4C9B323310D9}" type="slidenum">
              <a:rPr lang="en-US" smtClean="0"/>
              <a:pPr/>
              <a:t>16</a:t>
            </a:fld>
            <a:endParaRPr lang="nl-NL" dirty="0"/>
          </a:p>
        </p:txBody>
      </p:sp>
      <p:pic>
        <p:nvPicPr>
          <p:cNvPr id="2052" name="Picture 4" descr="https://mgc-images.imgix.net/pads_com/LibraryManagement_4-A7383DF2.JPG?q=80&amp;fit=max&amp;w=996"/>
          <p:cNvPicPr>
            <a:picLocks noChangeAspect="1" noChangeArrowheads="1"/>
          </p:cNvPicPr>
          <p:nvPr/>
        </p:nvPicPr>
        <p:blipFill>
          <a:blip r:embed="rId2" cstate="print"/>
          <a:srcRect l="32064" t="21096" r="6859" b="8330"/>
          <a:stretch>
            <a:fillRect/>
          </a:stretch>
        </p:blipFill>
        <p:spPr bwMode="auto">
          <a:xfrm>
            <a:off x="472965" y="1392292"/>
            <a:ext cx="8198069" cy="51607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17</a:t>
            </a:fld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7492"/>
            <a:ext cx="9144000" cy="5921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18</a:t>
            </a:fld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19</a:t>
            </a:fld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High-Speed</a:t>
            </a:r>
            <a:r>
              <a:rPr lang="nl-NL" dirty="0" smtClean="0"/>
              <a:t> </a:t>
            </a:r>
            <a:r>
              <a:rPr lang="nl-NL" dirty="0" err="1" smtClean="0"/>
              <a:t>Simulation</a:t>
            </a:r>
            <a:endParaRPr lang="nl-NL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58621"/>
            <a:ext cx="9144000" cy="229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3/36/LOFAR_Superter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79512" y="4149080"/>
            <a:ext cx="8964488" cy="2326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9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LOFAR</a:t>
            </a:r>
          </a:p>
          <a:p>
            <a:pPr>
              <a:lnSpc>
                <a:spcPct val="110000"/>
              </a:lnSpc>
            </a:pPr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WORLD LARGEST RADIO TELESCOPE</a:t>
            </a:r>
            <a:endParaRPr lang="en-US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20</a:t>
            </a:fld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Power </a:t>
            </a:r>
            <a:r>
              <a:rPr lang="nl-NL" dirty="0" err="1" smtClean="0"/>
              <a:t>Simulations</a:t>
            </a:r>
            <a:endParaRPr lang="nl-NL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763" r="13240"/>
          <a:stretch>
            <a:fillRect/>
          </a:stretch>
        </p:blipFill>
        <p:spPr bwMode="auto">
          <a:xfrm>
            <a:off x="175630" y="459318"/>
            <a:ext cx="8968370" cy="586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950" y="1529255"/>
            <a:ext cx="5114925" cy="4406408"/>
          </a:xfrm>
        </p:spPr>
        <p:txBody>
          <a:bodyPr/>
          <a:lstStyle/>
          <a:p>
            <a:pPr marL="342900" lvl="1" indent="-342900">
              <a:buSzPct val="50000"/>
              <a:buBlip>
                <a:blip r:embed="rId2"/>
              </a:buBlip>
            </a:pPr>
            <a:r>
              <a:rPr lang="en-US" sz="3600" dirty="0" smtClean="0"/>
              <a:t>Layout</a:t>
            </a:r>
          </a:p>
          <a:p>
            <a:pPr marL="742950" lvl="2" indent="-342900">
              <a:buBlip>
                <a:blip r:embed="rId2"/>
              </a:buBlip>
            </a:pPr>
            <a:r>
              <a:rPr lang="en-US" sz="2800" dirty="0" smtClean="0"/>
              <a:t>Design team</a:t>
            </a:r>
          </a:p>
          <a:p>
            <a:pPr marL="742950" lvl="2" indent="-342900">
              <a:buBlip>
                <a:blip r:embed="rId2"/>
              </a:buBlip>
            </a:pPr>
            <a:r>
              <a:rPr lang="en-US" sz="2800" dirty="0" smtClean="0"/>
              <a:t>Firmware designers, make test design for FPGA</a:t>
            </a:r>
          </a:p>
          <a:p>
            <a:pPr marL="742950" lvl="2" indent="-342900">
              <a:buBlip>
                <a:blip r:embed="rId2"/>
              </a:buBlip>
            </a:pPr>
            <a:r>
              <a:rPr lang="en-US" sz="2800" dirty="0" smtClean="0"/>
              <a:t>Librarian, check all footprints</a:t>
            </a:r>
          </a:p>
          <a:p>
            <a:pPr marL="742950" lvl="2" indent="-342900">
              <a:buBlip>
                <a:blip r:embed="rId2"/>
              </a:buBlip>
            </a:pPr>
            <a:r>
              <a:rPr lang="en-US" sz="2800" dirty="0" smtClean="0"/>
              <a:t>Checklist </a:t>
            </a:r>
            <a:r>
              <a:rPr lang="en-US" dirty="0" smtClean="0"/>
              <a:t>…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215900" y="6543675"/>
            <a:ext cx="8928100" cy="457200"/>
          </a:xfrm>
        </p:spPr>
        <p:txBody>
          <a:bodyPr/>
          <a:lstStyle/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22</a:t>
            </a:fld>
            <a:endParaRPr lang="nl-NL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63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 for DATA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61950" y="1314450"/>
            <a:ext cx="3686175" cy="4621213"/>
          </a:xfrm>
        </p:spPr>
        <p:txBody>
          <a:bodyPr/>
          <a:lstStyle/>
          <a:p>
            <a:r>
              <a:rPr lang="en-US" sz="3200" dirty="0" smtClean="0"/>
              <a:t>ODB++</a:t>
            </a:r>
          </a:p>
          <a:p>
            <a:r>
              <a:rPr lang="en-US" sz="3200" dirty="0" smtClean="0"/>
              <a:t>Excel BOM</a:t>
            </a:r>
          </a:p>
          <a:p>
            <a:r>
              <a:rPr lang="en-US" sz="3200" dirty="0" smtClean="0"/>
              <a:t>Documents:</a:t>
            </a:r>
          </a:p>
          <a:p>
            <a:pPr lvl="1"/>
            <a:r>
              <a:rPr lang="en-US" sz="2800" dirty="0" smtClean="0"/>
              <a:t>PCB Spec.</a:t>
            </a:r>
          </a:p>
          <a:p>
            <a:pPr lvl="1"/>
            <a:r>
              <a:rPr lang="en-US" sz="2800" dirty="0" smtClean="0"/>
              <a:t>Schematic</a:t>
            </a:r>
            <a:endParaRPr 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23</a:t>
            </a:fld>
            <a:endParaRPr lang="nl-NL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9917" y="1171575"/>
            <a:ext cx="4964083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24</a:t>
            </a:fld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For Manufacturing</a:t>
            </a:r>
            <a:endParaRPr lang="en-US" dirty="0"/>
          </a:p>
        </p:txBody>
      </p:sp>
      <p:pic>
        <p:nvPicPr>
          <p:cNvPr id="3074" name="Picture 2" descr="M:\VIEWlogic\Projects\Quinten\UniBoard2\rev1\DFM\report\i2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514" y="2158545"/>
            <a:ext cx="3670075" cy="3670075"/>
          </a:xfrm>
          <a:prstGeom prst="rect">
            <a:avLst/>
          </a:prstGeom>
          <a:noFill/>
        </p:spPr>
      </p:pic>
      <p:pic>
        <p:nvPicPr>
          <p:cNvPr id="3075" name="Picture 3" descr="M:\VIEWlogic\Projects\Quinten\UniBoard2\rev1\DFM\report\i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2568" y="2083706"/>
            <a:ext cx="3663951" cy="3663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25</a:t>
            </a:fld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5475" name="Picture 3" descr="H:\Projects\710004-UNIBOARD2\PR\Photos\Pasprint\UniBoard2_pasprin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26</a:t>
            </a:fld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 descr="H:\Projects\710004-UNIBOARD2\PR\Photos\Productie_proto\Sjouke_prod_proto\IMG_0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21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27</a:t>
            </a:fld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H:\Projects\710004-UNIBOARD2\PR\Photos\Productie_proto\Gijs_pro\IMG_1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28</a:t>
            </a:fld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6498" name="Picture 2" descr="H:\Projects\710004-UNIBOARD2\PR\Photos\Productie_proto\Gijs_pro\IMG_1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29</a:t>
            </a:fld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Production</a:t>
            </a:r>
            <a:r>
              <a:rPr lang="nl-NL" dirty="0" smtClean="0"/>
              <a:t> Tests, </a:t>
            </a:r>
            <a:r>
              <a:rPr lang="en-US" dirty="0" smtClean="0"/>
              <a:t>X-RAY</a:t>
            </a:r>
            <a:br>
              <a:rPr lang="en-US" dirty="0" smtClean="0"/>
            </a:br>
            <a:endParaRPr lang="nl-NL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3149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© ASTRON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65532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C183A7-DEA0-48E8-9DD9-F98D20163ABE}" type="slidenum">
              <a:rPr kumimoji="0" lang="en-GB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5508625" y="3644900"/>
            <a:ext cx="3455988" cy="2808288"/>
          </a:xfrm>
          <a:prstGeom prst="rect">
            <a:avLst/>
          </a:prstGeom>
          <a:solidFill>
            <a:srgbClr val="CC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pic>
        <p:nvPicPr>
          <p:cNvPr id="7" name="Picture 4" descr="astro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1173163"/>
            <a:ext cx="4284662" cy="4200525"/>
          </a:xfrm>
          <a:prstGeom prst="rect">
            <a:avLst/>
          </a:prstGeom>
          <a:noFill/>
        </p:spPr>
      </p:pic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971550" y="2852738"/>
            <a:ext cx="792163" cy="2663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9688" y="5373688"/>
            <a:ext cx="20113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Board via 2-13</a:t>
            </a: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H="1">
            <a:off x="4211638" y="2420938"/>
            <a:ext cx="1081087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219700" y="2133600"/>
            <a:ext cx="31337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Via in flip-chip package</a:t>
            </a: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flipH="1">
            <a:off x="4211638" y="1268413"/>
            <a:ext cx="1008062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148263" y="981075"/>
            <a:ext cx="22399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BGA </a:t>
            </a:r>
            <a:r>
              <a:rPr lang="en-US" dirty="0" smtClean="0"/>
              <a:t>connection</a:t>
            </a:r>
            <a:endParaRPr lang="en-US" dirty="0"/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3635375" y="2852738"/>
            <a:ext cx="936625" cy="9366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flipH="1">
            <a:off x="4572000" y="3429000"/>
            <a:ext cx="863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5580063" y="3200400"/>
            <a:ext cx="26463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Inside solder on pad</a:t>
            </a: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flipH="1" flipV="1">
            <a:off x="4427538" y="2924175"/>
            <a:ext cx="10810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5580063" y="2636838"/>
            <a:ext cx="24844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Outside solder ball</a:t>
            </a:r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 flipH="1">
            <a:off x="2339975" y="1844675"/>
            <a:ext cx="2808288" cy="7921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5148263" y="1557338"/>
            <a:ext cx="2089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PAD on layer 2</a:t>
            </a:r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 flipH="1" flipV="1">
            <a:off x="3419475" y="4508500"/>
            <a:ext cx="647700" cy="12255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3519488" y="5661025"/>
            <a:ext cx="21034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X-Ray machine</a:t>
            </a:r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 flipV="1">
            <a:off x="2484438" y="3789363"/>
            <a:ext cx="71437" cy="20875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1403350" y="5876925"/>
            <a:ext cx="22050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Micro via in pad</a:t>
            </a:r>
          </a:p>
        </p:txBody>
      </p:sp>
      <p:sp>
        <p:nvSpPr>
          <p:cNvPr id="26" name="Oval 23"/>
          <p:cNvSpPr>
            <a:spLocks noChangeArrowheads="1"/>
          </p:cNvSpPr>
          <p:nvPr/>
        </p:nvSpPr>
        <p:spPr bwMode="auto">
          <a:xfrm>
            <a:off x="2195513" y="2924175"/>
            <a:ext cx="792162" cy="79375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pic>
        <p:nvPicPr>
          <p:cNvPr id="27" name="Picture 24" descr="astro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4292600"/>
            <a:ext cx="2736850" cy="2052638"/>
          </a:xfrm>
          <a:prstGeom prst="rect">
            <a:avLst/>
          </a:prstGeom>
          <a:noFill/>
        </p:spPr>
      </p:pic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5324475" y="3543300"/>
            <a:ext cx="3819525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/>
              <a:t>Histogram plot, </a:t>
            </a:r>
            <a:br>
              <a:rPr lang="en-US"/>
            </a:br>
            <a:r>
              <a:rPr lang="en-US"/>
              <a:t>dark is pink (more metal)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4100" name="Picture 2" descr="http://1.bp.blogspot.com/-B3SRmTbiBiE/T9cD4GFV1RI/AAAAAAAAEE0/kYWkFpQD3dI/s1600/LOFAR+map+%281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0713" y="0"/>
            <a:ext cx="9898063" cy="699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30</a:t>
            </a:fld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JTAG </a:t>
            </a:r>
            <a:r>
              <a:rPr lang="nl-NL" dirty="0" err="1" smtClean="0"/>
              <a:t>Testing</a:t>
            </a:r>
            <a:endParaRPr lang="nl-NL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5695950" y="3128963"/>
            <a:ext cx="2360613" cy="457200"/>
          </a:xfrm>
          <a:prstGeom prst="rect">
            <a:avLst/>
          </a:prstGeom>
          <a:solidFill>
            <a:srgbClr val="CDDFFF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tIns="18000"/>
          <a:lstStyle/>
          <a:p>
            <a:pPr eaLnBrk="1" hangingPunct="1"/>
            <a:r>
              <a:rPr lang="nl-NL" altLang="nl-NL" sz="1400">
                <a:latin typeface="Tahoma" pitchFamily="34" charset="0"/>
                <a:cs typeface="Tahoma" pitchFamily="34" charset="0"/>
              </a:rPr>
              <a:t>BGA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7053263" y="3133725"/>
            <a:ext cx="328612" cy="328613"/>
          </a:xfrm>
          <a:custGeom>
            <a:avLst/>
            <a:gdLst>
              <a:gd name="T0" fmla="*/ 0 w 207"/>
              <a:gd name="T1" fmla="*/ 2147483646 h 207"/>
              <a:gd name="T2" fmla="*/ 2147483646 w 207"/>
              <a:gd name="T3" fmla="*/ 2147483646 h 207"/>
              <a:gd name="T4" fmla="*/ 0 60000 65536"/>
              <a:gd name="T5" fmla="*/ 0 60000 65536"/>
              <a:gd name="T6" fmla="*/ 0 w 207"/>
              <a:gd name="T7" fmla="*/ 0 h 207"/>
              <a:gd name="T8" fmla="*/ 207 w 207"/>
              <a:gd name="T9" fmla="*/ 207 h 20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7" h="207">
                <a:moveTo>
                  <a:pt x="0" y="152"/>
                </a:moveTo>
                <a:cubicBezTo>
                  <a:pt x="102" y="0"/>
                  <a:pt x="198" y="108"/>
                  <a:pt x="207" y="207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7148513" y="3176588"/>
            <a:ext cx="484187" cy="295275"/>
          </a:xfrm>
          <a:custGeom>
            <a:avLst/>
            <a:gdLst>
              <a:gd name="T0" fmla="*/ 0 w 305"/>
              <a:gd name="T1" fmla="*/ 2147483646 h 186"/>
              <a:gd name="T2" fmla="*/ 2147483646 w 305"/>
              <a:gd name="T3" fmla="*/ 2147483646 h 186"/>
              <a:gd name="T4" fmla="*/ 0 60000 65536"/>
              <a:gd name="T5" fmla="*/ 0 60000 65536"/>
              <a:gd name="T6" fmla="*/ 0 w 305"/>
              <a:gd name="T7" fmla="*/ 0 h 186"/>
              <a:gd name="T8" fmla="*/ 305 w 305"/>
              <a:gd name="T9" fmla="*/ 186 h 18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5" h="186">
                <a:moveTo>
                  <a:pt x="0" y="141"/>
                </a:moveTo>
                <a:cubicBezTo>
                  <a:pt x="195" y="0"/>
                  <a:pt x="305" y="60"/>
                  <a:pt x="293" y="186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6227763" y="3124200"/>
            <a:ext cx="403225" cy="327025"/>
          </a:xfrm>
          <a:custGeom>
            <a:avLst/>
            <a:gdLst>
              <a:gd name="T0" fmla="*/ 2147483646 w 301"/>
              <a:gd name="T1" fmla="*/ 2147483646 h 227"/>
              <a:gd name="T2" fmla="*/ 0 w 301"/>
              <a:gd name="T3" fmla="*/ 2147483646 h 227"/>
              <a:gd name="T4" fmla="*/ 0 60000 65536"/>
              <a:gd name="T5" fmla="*/ 0 60000 65536"/>
              <a:gd name="T6" fmla="*/ 0 w 301"/>
              <a:gd name="T7" fmla="*/ 0 h 227"/>
              <a:gd name="T8" fmla="*/ 301 w 301"/>
              <a:gd name="T9" fmla="*/ 227 h 22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1" h="227">
                <a:moveTo>
                  <a:pt x="301" y="177"/>
                </a:moveTo>
                <a:cubicBezTo>
                  <a:pt x="159" y="0"/>
                  <a:pt x="16" y="157"/>
                  <a:pt x="0" y="227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512763" y="3570288"/>
            <a:ext cx="725487" cy="244475"/>
          </a:xfrm>
          <a:custGeom>
            <a:avLst/>
            <a:gdLst>
              <a:gd name="T0" fmla="*/ 0 w 457"/>
              <a:gd name="T1" fmla="*/ 0 h 154"/>
              <a:gd name="T2" fmla="*/ 2147483646 w 457"/>
              <a:gd name="T3" fmla="*/ 2147483646 h 154"/>
              <a:gd name="T4" fmla="*/ 2147483646 w 457"/>
              <a:gd name="T5" fmla="*/ 2147483646 h 154"/>
              <a:gd name="T6" fmla="*/ 2147483646 w 457"/>
              <a:gd name="T7" fmla="*/ 2147483646 h 154"/>
              <a:gd name="T8" fmla="*/ 2147483646 w 457"/>
              <a:gd name="T9" fmla="*/ 2147483646 h 154"/>
              <a:gd name="T10" fmla="*/ 2147483646 w 457"/>
              <a:gd name="T11" fmla="*/ 0 h 154"/>
              <a:gd name="T12" fmla="*/ 0 w 457"/>
              <a:gd name="T13" fmla="*/ 0 h 1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"/>
              <a:gd name="T22" fmla="*/ 0 h 154"/>
              <a:gd name="T23" fmla="*/ 457 w 457"/>
              <a:gd name="T24" fmla="*/ 154 h 1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" h="154">
                <a:moveTo>
                  <a:pt x="0" y="0"/>
                </a:moveTo>
                <a:lnTo>
                  <a:pt x="2" y="154"/>
                </a:lnTo>
                <a:lnTo>
                  <a:pt x="457" y="154"/>
                </a:lnTo>
                <a:lnTo>
                  <a:pt x="457" y="107"/>
                </a:lnTo>
                <a:lnTo>
                  <a:pt x="192" y="107"/>
                </a:lnTo>
                <a:lnTo>
                  <a:pt x="19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862888" y="3738563"/>
            <a:ext cx="414337" cy="76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833938" y="3738563"/>
            <a:ext cx="998537" cy="76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528763" y="2374900"/>
            <a:ext cx="960437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pPr algn="ctr" eaLnBrk="1" hangingPunct="1"/>
            <a:r>
              <a:rPr lang="en-US" altLang="nl-NL" sz="1400">
                <a:latin typeface="Tahoma" pitchFamily="34" charset="0"/>
                <a:cs typeface="Tahoma" pitchFamily="34" charset="0"/>
              </a:rPr>
              <a:t>Test</a:t>
            </a:r>
            <a:br>
              <a:rPr lang="en-US" altLang="nl-NL" sz="1400">
                <a:latin typeface="Tahoma" pitchFamily="34" charset="0"/>
                <a:cs typeface="Tahoma" pitchFamily="34" charset="0"/>
              </a:rPr>
            </a:br>
            <a:r>
              <a:rPr lang="en-US" altLang="nl-NL" sz="1400">
                <a:latin typeface="Tahoma" pitchFamily="34" charset="0"/>
                <a:cs typeface="Tahoma" pitchFamily="34" charset="0"/>
              </a:rPr>
              <a:t>wire bond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973763" y="2374900"/>
            <a:ext cx="59690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pPr algn="ctr" eaLnBrk="1" hangingPunct="1"/>
            <a:r>
              <a:rPr lang="en-US" altLang="nl-NL" sz="1400">
                <a:latin typeface="Tahoma" pitchFamily="34" charset="0"/>
                <a:cs typeface="Tahoma" pitchFamily="34" charset="0"/>
              </a:rPr>
              <a:t>Finds</a:t>
            </a:r>
            <a:br>
              <a:rPr lang="en-US" altLang="nl-NL" sz="1400">
                <a:latin typeface="Tahoma" pitchFamily="34" charset="0"/>
                <a:cs typeface="Tahoma" pitchFamily="34" charset="0"/>
              </a:rPr>
            </a:br>
            <a:r>
              <a:rPr lang="en-US" altLang="nl-NL" sz="1400">
                <a:latin typeface="Tahoma" pitchFamily="34" charset="0"/>
                <a:cs typeface="Tahoma" pitchFamily="34" charset="0"/>
              </a:rPr>
              <a:t>open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942138" y="2374900"/>
            <a:ext cx="125730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pPr algn="ctr" eaLnBrk="1" hangingPunct="1"/>
            <a:r>
              <a:rPr lang="en-US" altLang="nl-NL" sz="1400">
                <a:latin typeface="Tahoma" pitchFamily="34" charset="0"/>
                <a:cs typeface="Tahoma" pitchFamily="34" charset="0"/>
              </a:rPr>
              <a:t>Finds short,</a:t>
            </a:r>
            <a:br>
              <a:rPr lang="en-US" altLang="nl-NL" sz="1400">
                <a:latin typeface="Tahoma" pitchFamily="34" charset="0"/>
                <a:cs typeface="Tahoma" pitchFamily="34" charset="0"/>
              </a:rPr>
            </a:br>
            <a:r>
              <a:rPr lang="en-US" altLang="nl-NL" sz="1400">
                <a:latin typeface="Tahoma" pitchFamily="34" charset="0"/>
                <a:cs typeface="Tahoma" pitchFamily="34" charset="0"/>
              </a:rPr>
              <a:t>s-a-0 or s-a-1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747963" y="2374900"/>
            <a:ext cx="1196975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pPr algn="ctr" eaLnBrk="1" hangingPunct="1"/>
            <a:r>
              <a:rPr lang="en-US" altLang="nl-NL" sz="1400">
                <a:latin typeface="Tahoma" pitchFamily="34" charset="0"/>
                <a:cs typeface="Tahoma" pitchFamily="34" charset="0"/>
              </a:rPr>
              <a:t>Detects</a:t>
            </a:r>
            <a:br>
              <a:rPr lang="en-US" altLang="nl-NL" sz="1400">
                <a:latin typeface="Tahoma" pitchFamily="34" charset="0"/>
                <a:cs typeface="Tahoma" pitchFamily="34" charset="0"/>
              </a:rPr>
            </a:br>
            <a:r>
              <a:rPr lang="en-US" altLang="nl-NL" sz="1400">
                <a:latin typeface="Tahoma" pitchFamily="34" charset="0"/>
                <a:cs typeface="Tahoma" pitchFamily="34" charset="0"/>
              </a:rPr>
              <a:t>ESD damage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gray">
          <a:xfrm>
            <a:off x="1123950" y="3128963"/>
            <a:ext cx="3962400" cy="457200"/>
          </a:xfrm>
          <a:prstGeom prst="rect">
            <a:avLst/>
          </a:prstGeom>
          <a:solidFill>
            <a:srgbClr val="CDDFFF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tIns="18000"/>
          <a:lstStyle/>
          <a:p>
            <a:pPr eaLnBrk="1" hangingPunct="1"/>
            <a:r>
              <a:rPr lang="nl-NL" altLang="nl-NL" sz="1400">
                <a:latin typeface="Tahoma" pitchFamily="34" charset="0"/>
                <a:cs typeface="Tahoma" pitchFamily="34" charset="0"/>
              </a:rPr>
              <a:t>BGA</a:t>
            </a:r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2117725" y="3098800"/>
            <a:ext cx="477838" cy="360363"/>
          </a:xfrm>
          <a:custGeom>
            <a:avLst/>
            <a:gdLst>
              <a:gd name="T0" fmla="*/ 2147483646 w 301"/>
              <a:gd name="T1" fmla="*/ 2147483646 h 227"/>
              <a:gd name="T2" fmla="*/ 0 w 301"/>
              <a:gd name="T3" fmla="*/ 2147483646 h 227"/>
              <a:gd name="T4" fmla="*/ 0 60000 65536"/>
              <a:gd name="T5" fmla="*/ 0 60000 65536"/>
              <a:gd name="T6" fmla="*/ 0 w 301"/>
              <a:gd name="T7" fmla="*/ 0 h 227"/>
              <a:gd name="T8" fmla="*/ 301 w 301"/>
              <a:gd name="T9" fmla="*/ 227 h 22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1" h="227">
                <a:moveTo>
                  <a:pt x="301" y="177"/>
                </a:moveTo>
                <a:cubicBezTo>
                  <a:pt x="159" y="0"/>
                  <a:pt x="16" y="157"/>
                  <a:pt x="0" y="227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7" name="Freeform 15"/>
          <p:cNvSpPr>
            <a:spLocks/>
          </p:cNvSpPr>
          <p:nvPr/>
        </p:nvSpPr>
        <p:spPr bwMode="auto">
          <a:xfrm>
            <a:off x="1808163" y="3144838"/>
            <a:ext cx="809625" cy="338137"/>
          </a:xfrm>
          <a:custGeom>
            <a:avLst/>
            <a:gdLst>
              <a:gd name="T0" fmla="*/ 2147483646 w 309"/>
              <a:gd name="T1" fmla="*/ 2147483646 h 226"/>
              <a:gd name="T2" fmla="*/ 0 w 309"/>
              <a:gd name="T3" fmla="*/ 2147483646 h 226"/>
              <a:gd name="T4" fmla="*/ 0 60000 65536"/>
              <a:gd name="T5" fmla="*/ 0 60000 65536"/>
              <a:gd name="T6" fmla="*/ 0 w 309"/>
              <a:gd name="T7" fmla="*/ 0 h 226"/>
              <a:gd name="T8" fmla="*/ 309 w 309"/>
              <a:gd name="T9" fmla="*/ 226 h 2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9" h="226">
                <a:moveTo>
                  <a:pt x="309" y="172"/>
                </a:moveTo>
                <a:cubicBezTo>
                  <a:pt x="169" y="0"/>
                  <a:pt x="28" y="174"/>
                  <a:pt x="0" y="226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8" name="Freeform 16"/>
          <p:cNvSpPr>
            <a:spLocks/>
          </p:cNvSpPr>
          <p:nvPr/>
        </p:nvSpPr>
        <p:spPr bwMode="auto">
          <a:xfrm>
            <a:off x="3395663" y="3128963"/>
            <a:ext cx="390525" cy="319087"/>
          </a:xfrm>
          <a:custGeom>
            <a:avLst/>
            <a:gdLst>
              <a:gd name="T0" fmla="*/ 0 w 246"/>
              <a:gd name="T1" fmla="*/ 2147483646 h 201"/>
              <a:gd name="T2" fmla="*/ 2147483646 w 246"/>
              <a:gd name="T3" fmla="*/ 2147483646 h 201"/>
              <a:gd name="T4" fmla="*/ 0 60000 65536"/>
              <a:gd name="T5" fmla="*/ 0 60000 65536"/>
              <a:gd name="T6" fmla="*/ 0 w 246"/>
              <a:gd name="T7" fmla="*/ 0 h 201"/>
              <a:gd name="T8" fmla="*/ 246 w 246"/>
              <a:gd name="T9" fmla="*/ 201 h 2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6" h="201">
                <a:moveTo>
                  <a:pt x="0" y="147"/>
                </a:moveTo>
                <a:cubicBezTo>
                  <a:pt x="120" y="0"/>
                  <a:pt x="228" y="156"/>
                  <a:pt x="246" y="201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449263" y="3814763"/>
            <a:ext cx="8256587" cy="533400"/>
          </a:xfrm>
          <a:prstGeom prst="rect">
            <a:avLst/>
          </a:prstGeom>
          <a:solidFill>
            <a:srgbClr val="BAF5A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nl-NL" altLang="nl-NL" sz="1400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810250" y="3586163"/>
            <a:ext cx="2286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115050" y="3586163"/>
            <a:ext cx="2286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6419850" y="3586163"/>
            <a:ext cx="2286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7639050" y="3586163"/>
            <a:ext cx="2286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7334250" y="3586163"/>
            <a:ext cx="2286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7029450" y="3586163"/>
            <a:ext cx="2286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6" name="Oval 24"/>
          <p:cNvSpPr>
            <a:spLocks noChangeArrowheads="1"/>
          </p:cNvSpPr>
          <p:nvPr/>
        </p:nvSpPr>
        <p:spPr bwMode="auto">
          <a:xfrm>
            <a:off x="6724650" y="3586163"/>
            <a:ext cx="2286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6115050" y="3738563"/>
            <a:ext cx="228600" cy="7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8" name="Oval 26"/>
          <p:cNvSpPr>
            <a:spLocks noChangeArrowheads="1"/>
          </p:cNvSpPr>
          <p:nvPr/>
        </p:nvSpPr>
        <p:spPr bwMode="auto">
          <a:xfrm>
            <a:off x="1238250" y="3586163"/>
            <a:ext cx="2286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9" name="Oval 27"/>
          <p:cNvSpPr>
            <a:spLocks noChangeArrowheads="1"/>
          </p:cNvSpPr>
          <p:nvPr/>
        </p:nvSpPr>
        <p:spPr bwMode="auto">
          <a:xfrm>
            <a:off x="1619250" y="3586163"/>
            <a:ext cx="2286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2000250" y="3586163"/>
            <a:ext cx="2286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1" name="Oval 29"/>
          <p:cNvSpPr>
            <a:spLocks noChangeArrowheads="1"/>
          </p:cNvSpPr>
          <p:nvPr/>
        </p:nvSpPr>
        <p:spPr bwMode="auto">
          <a:xfrm>
            <a:off x="2381250" y="3586163"/>
            <a:ext cx="2286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2762250" y="3586163"/>
            <a:ext cx="2286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3" name="Oval 31"/>
          <p:cNvSpPr>
            <a:spLocks noChangeArrowheads="1"/>
          </p:cNvSpPr>
          <p:nvPr/>
        </p:nvSpPr>
        <p:spPr bwMode="auto">
          <a:xfrm>
            <a:off x="3143250" y="3586163"/>
            <a:ext cx="2286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4" name="Oval 32"/>
          <p:cNvSpPr>
            <a:spLocks noChangeArrowheads="1"/>
          </p:cNvSpPr>
          <p:nvPr/>
        </p:nvSpPr>
        <p:spPr bwMode="auto">
          <a:xfrm>
            <a:off x="3524250" y="3586163"/>
            <a:ext cx="2286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5" name="Oval 33"/>
          <p:cNvSpPr>
            <a:spLocks noChangeArrowheads="1"/>
          </p:cNvSpPr>
          <p:nvPr/>
        </p:nvSpPr>
        <p:spPr bwMode="auto">
          <a:xfrm>
            <a:off x="3905250" y="3586163"/>
            <a:ext cx="2286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6" name="Oval 34"/>
          <p:cNvSpPr>
            <a:spLocks noChangeArrowheads="1"/>
          </p:cNvSpPr>
          <p:nvPr/>
        </p:nvSpPr>
        <p:spPr bwMode="auto">
          <a:xfrm>
            <a:off x="4286250" y="3586163"/>
            <a:ext cx="2286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7" name="Oval 35"/>
          <p:cNvSpPr>
            <a:spLocks noChangeArrowheads="1"/>
          </p:cNvSpPr>
          <p:nvPr/>
        </p:nvSpPr>
        <p:spPr bwMode="auto">
          <a:xfrm>
            <a:off x="4667250" y="3586163"/>
            <a:ext cx="2286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8" name="Rectangle 36"/>
          <p:cNvSpPr>
            <a:spLocks noChangeArrowheads="1"/>
          </p:cNvSpPr>
          <p:nvPr/>
        </p:nvSpPr>
        <p:spPr bwMode="auto">
          <a:xfrm>
            <a:off x="2571750" y="3357563"/>
            <a:ext cx="914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9" name="Rectangle 37"/>
          <p:cNvSpPr>
            <a:spLocks noChangeArrowheads="1"/>
          </p:cNvSpPr>
          <p:nvPr/>
        </p:nvSpPr>
        <p:spPr bwMode="auto">
          <a:xfrm>
            <a:off x="1276350" y="3433763"/>
            <a:ext cx="3581400" cy="76200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4705350" y="3509963"/>
            <a:ext cx="1524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1" name="Rectangle 39"/>
          <p:cNvSpPr>
            <a:spLocks noChangeArrowheads="1"/>
          </p:cNvSpPr>
          <p:nvPr/>
        </p:nvSpPr>
        <p:spPr bwMode="auto">
          <a:xfrm>
            <a:off x="4324350" y="3509963"/>
            <a:ext cx="1524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2" name="Rectangle 40"/>
          <p:cNvSpPr>
            <a:spLocks noChangeArrowheads="1"/>
          </p:cNvSpPr>
          <p:nvPr/>
        </p:nvSpPr>
        <p:spPr bwMode="auto">
          <a:xfrm>
            <a:off x="3943350" y="3509963"/>
            <a:ext cx="1524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3" name="Rectangle 41"/>
          <p:cNvSpPr>
            <a:spLocks noChangeArrowheads="1"/>
          </p:cNvSpPr>
          <p:nvPr/>
        </p:nvSpPr>
        <p:spPr bwMode="auto">
          <a:xfrm>
            <a:off x="3562350" y="3509963"/>
            <a:ext cx="1524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4" name="Rectangle 42"/>
          <p:cNvSpPr>
            <a:spLocks noChangeArrowheads="1"/>
          </p:cNvSpPr>
          <p:nvPr/>
        </p:nvSpPr>
        <p:spPr bwMode="auto">
          <a:xfrm>
            <a:off x="3181350" y="3509963"/>
            <a:ext cx="152400" cy="762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2800350" y="3509963"/>
            <a:ext cx="1524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6" name="Rectangle 44"/>
          <p:cNvSpPr>
            <a:spLocks noChangeArrowheads="1"/>
          </p:cNvSpPr>
          <p:nvPr/>
        </p:nvSpPr>
        <p:spPr bwMode="auto">
          <a:xfrm>
            <a:off x="2419350" y="3509963"/>
            <a:ext cx="1524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7" name="Rectangle 45"/>
          <p:cNvSpPr>
            <a:spLocks noChangeArrowheads="1"/>
          </p:cNvSpPr>
          <p:nvPr/>
        </p:nvSpPr>
        <p:spPr bwMode="auto">
          <a:xfrm>
            <a:off x="2038350" y="3509963"/>
            <a:ext cx="1524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8" name="Rectangle 46"/>
          <p:cNvSpPr>
            <a:spLocks noChangeArrowheads="1"/>
          </p:cNvSpPr>
          <p:nvPr/>
        </p:nvSpPr>
        <p:spPr bwMode="auto">
          <a:xfrm>
            <a:off x="1276350" y="3509963"/>
            <a:ext cx="152400" cy="76200"/>
          </a:xfrm>
          <a:prstGeom prst="rect">
            <a:avLst/>
          </a:prstGeom>
          <a:solidFill>
            <a:srgbClr val="FFB41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9" name="Rectangle 47"/>
          <p:cNvSpPr>
            <a:spLocks noChangeArrowheads="1"/>
          </p:cNvSpPr>
          <p:nvPr/>
        </p:nvSpPr>
        <p:spPr bwMode="auto">
          <a:xfrm>
            <a:off x="1657350" y="3509963"/>
            <a:ext cx="1524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3524250" y="3738563"/>
            <a:ext cx="2286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1619250" y="3738563"/>
            <a:ext cx="2286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2" name="Rectangle 50"/>
          <p:cNvSpPr>
            <a:spLocks noChangeArrowheads="1"/>
          </p:cNvSpPr>
          <p:nvPr/>
        </p:nvSpPr>
        <p:spPr bwMode="auto">
          <a:xfrm>
            <a:off x="2000250" y="3738563"/>
            <a:ext cx="2286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2381250" y="3738563"/>
            <a:ext cx="2286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4" name="Rectangle 52"/>
          <p:cNvSpPr>
            <a:spLocks noChangeArrowheads="1"/>
          </p:cNvSpPr>
          <p:nvPr/>
        </p:nvSpPr>
        <p:spPr bwMode="auto">
          <a:xfrm>
            <a:off x="2762250" y="3738563"/>
            <a:ext cx="2286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5" name="Rectangle 53"/>
          <p:cNvSpPr>
            <a:spLocks noChangeArrowheads="1"/>
          </p:cNvSpPr>
          <p:nvPr/>
        </p:nvSpPr>
        <p:spPr bwMode="auto">
          <a:xfrm>
            <a:off x="3143250" y="3738563"/>
            <a:ext cx="2286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6" name="Rectangle 54"/>
          <p:cNvSpPr>
            <a:spLocks noChangeArrowheads="1"/>
          </p:cNvSpPr>
          <p:nvPr/>
        </p:nvSpPr>
        <p:spPr bwMode="auto">
          <a:xfrm>
            <a:off x="3905250" y="3738563"/>
            <a:ext cx="2286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7" name="Rectangle 55"/>
          <p:cNvSpPr>
            <a:spLocks noChangeArrowheads="1"/>
          </p:cNvSpPr>
          <p:nvPr/>
        </p:nvSpPr>
        <p:spPr bwMode="auto">
          <a:xfrm>
            <a:off x="4286250" y="3738563"/>
            <a:ext cx="2286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8" name="Rectangle 56"/>
          <p:cNvSpPr>
            <a:spLocks noChangeArrowheads="1"/>
          </p:cNvSpPr>
          <p:nvPr/>
        </p:nvSpPr>
        <p:spPr bwMode="auto">
          <a:xfrm>
            <a:off x="4667250" y="3738563"/>
            <a:ext cx="2286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9" name="Rectangle 57"/>
          <p:cNvSpPr>
            <a:spLocks noChangeArrowheads="1"/>
          </p:cNvSpPr>
          <p:nvPr/>
        </p:nvSpPr>
        <p:spPr bwMode="auto">
          <a:xfrm>
            <a:off x="1238250" y="3738563"/>
            <a:ext cx="2286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0" name="Rectangle 58"/>
          <p:cNvSpPr>
            <a:spLocks noChangeArrowheads="1"/>
          </p:cNvSpPr>
          <p:nvPr/>
        </p:nvSpPr>
        <p:spPr bwMode="auto">
          <a:xfrm>
            <a:off x="5810250" y="3738563"/>
            <a:ext cx="2286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1" name="Rectangle 59"/>
          <p:cNvSpPr>
            <a:spLocks noChangeArrowheads="1"/>
          </p:cNvSpPr>
          <p:nvPr/>
        </p:nvSpPr>
        <p:spPr bwMode="auto">
          <a:xfrm>
            <a:off x="6115050" y="3738563"/>
            <a:ext cx="2286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2" name="Rectangle 60"/>
          <p:cNvSpPr>
            <a:spLocks noChangeArrowheads="1"/>
          </p:cNvSpPr>
          <p:nvPr/>
        </p:nvSpPr>
        <p:spPr bwMode="auto">
          <a:xfrm>
            <a:off x="6419850" y="3738563"/>
            <a:ext cx="2286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3" name="Rectangle 61"/>
          <p:cNvSpPr>
            <a:spLocks noChangeArrowheads="1"/>
          </p:cNvSpPr>
          <p:nvPr/>
        </p:nvSpPr>
        <p:spPr bwMode="auto">
          <a:xfrm>
            <a:off x="6724650" y="3738563"/>
            <a:ext cx="2286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4" name="Rectangle 62"/>
          <p:cNvSpPr>
            <a:spLocks noChangeArrowheads="1"/>
          </p:cNvSpPr>
          <p:nvPr/>
        </p:nvSpPr>
        <p:spPr bwMode="auto">
          <a:xfrm>
            <a:off x="7029450" y="3738563"/>
            <a:ext cx="2286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5" name="Rectangle 63"/>
          <p:cNvSpPr>
            <a:spLocks noChangeArrowheads="1"/>
          </p:cNvSpPr>
          <p:nvPr/>
        </p:nvSpPr>
        <p:spPr bwMode="auto">
          <a:xfrm>
            <a:off x="7334250" y="3738563"/>
            <a:ext cx="2286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6" name="Rectangle 64"/>
          <p:cNvSpPr>
            <a:spLocks noChangeArrowheads="1"/>
          </p:cNvSpPr>
          <p:nvPr/>
        </p:nvSpPr>
        <p:spPr bwMode="auto">
          <a:xfrm>
            <a:off x="7639050" y="3738563"/>
            <a:ext cx="2286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7" name="Rectangle 65"/>
          <p:cNvSpPr>
            <a:spLocks noChangeArrowheads="1"/>
          </p:cNvSpPr>
          <p:nvPr/>
        </p:nvSpPr>
        <p:spPr bwMode="auto">
          <a:xfrm>
            <a:off x="1085850" y="4348163"/>
            <a:ext cx="54864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1695450" y="3814763"/>
            <a:ext cx="76200" cy="6096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9" name="Rectangle 67"/>
          <p:cNvSpPr>
            <a:spLocks noChangeArrowheads="1"/>
          </p:cNvSpPr>
          <p:nvPr/>
        </p:nvSpPr>
        <p:spPr bwMode="auto">
          <a:xfrm>
            <a:off x="6496050" y="3814763"/>
            <a:ext cx="76200" cy="6096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0" name="Rectangle 68"/>
          <p:cNvSpPr>
            <a:spLocks noChangeArrowheads="1"/>
          </p:cNvSpPr>
          <p:nvPr/>
        </p:nvSpPr>
        <p:spPr bwMode="auto">
          <a:xfrm>
            <a:off x="2152650" y="3967163"/>
            <a:ext cx="50292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1" name="Rectangle 69"/>
          <p:cNvSpPr>
            <a:spLocks noChangeArrowheads="1"/>
          </p:cNvSpPr>
          <p:nvPr/>
        </p:nvSpPr>
        <p:spPr bwMode="auto">
          <a:xfrm>
            <a:off x="2076450" y="3814763"/>
            <a:ext cx="76200" cy="2286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2" name="Rectangle 70"/>
          <p:cNvSpPr>
            <a:spLocks noChangeArrowheads="1"/>
          </p:cNvSpPr>
          <p:nvPr/>
        </p:nvSpPr>
        <p:spPr bwMode="auto">
          <a:xfrm>
            <a:off x="7105650" y="3814763"/>
            <a:ext cx="76200" cy="2286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3" name="Rectangle 71"/>
          <p:cNvSpPr>
            <a:spLocks noChangeArrowheads="1"/>
          </p:cNvSpPr>
          <p:nvPr/>
        </p:nvSpPr>
        <p:spPr bwMode="auto">
          <a:xfrm>
            <a:off x="6534150" y="3357563"/>
            <a:ext cx="6858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4" name="Rectangle 72"/>
          <p:cNvSpPr>
            <a:spLocks noChangeArrowheads="1"/>
          </p:cNvSpPr>
          <p:nvPr/>
        </p:nvSpPr>
        <p:spPr bwMode="auto">
          <a:xfrm>
            <a:off x="5848350" y="3433763"/>
            <a:ext cx="2057400" cy="76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5" name="Rectangle 73"/>
          <p:cNvSpPr>
            <a:spLocks noChangeArrowheads="1"/>
          </p:cNvSpPr>
          <p:nvPr/>
        </p:nvSpPr>
        <p:spPr bwMode="auto">
          <a:xfrm>
            <a:off x="7067550" y="3509963"/>
            <a:ext cx="1524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6" name="AutoShape 74"/>
          <p:cNvSpPr>
            <a:spLocks noChangeArrowheads="1"/>
          </p:cNvSpPr>
          <p:nvPr/>
        </p:nvSpPr>
        <p:spPr bwMode="auto">
          <a:xfrm>
            <a:off x="1847850" y="3662363"/>
            <a:ext cx="152400" cy="152400"/>
          </a:xfrm>
          <a:prstGeom prst="flowChartTerminator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7" name="Rectangle 75"/>
          <p:cNvSpPr>
            <a:spLocks noChangeArrowheads="1"/>
          </p:cNvSpPr>
          <p:nvPr/>
        </p:nvSpPr>
        <p:spPr bwMode="auto">
          <a:xfrm>
            <a:off x="5848350" y="3509963"/>
            <a:ext cx="1524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8" name="Rectangle 76"/>
          <p:cNvSpPr>
            <a:spLocks noChangeArrowheads="1"/>
          </p:cNvSpPr>
          <p:nvPr/>
        </p:nvSpPr>
        <p:spPr bwMode="auto">
          <a:xfrm>
            <a:off x="6153150" y="3509963"/>
            <a:ext cx="1524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9" name="Rectangle 77"/>
          <p:cNvSpPr>
            <a:spLocks noChangeArrowheads="1"/>
          </p:cNvSpPr>
          <p:nvPr/>
        </p:nvSpPr>
        <p:spPr bwMode="auto">
          <a:xfrm>
            <a:off x="6457950" y="3509963"/>
            <a:ext cx="1524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0" name="Rectangle 78"/>
          <p:cNvSpPr>
            <a:spLocks noChangeArrowheads="1"/>
          </p:cNvSpPr>
          <p:nvPr/>
        </p:nvSpPr>
        <p:spPr bwMode="auto">
          <a:xfrm>
            <a:off x="6762750" y="3509963"/>
            <a:ext cx="1524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1" name="Rectangle 79"/>
          <p:cNvSpPr>
            <a:spLocks noChangeArrowheads="1"/>
          </p:cNvSpPr>
          <p:nvPr/>
        </p:nvSpPr>
        <p:spPr bwMode="auto">
          <a:xfrm>
            <a:off x="7372350" y="3509963"/>
            <a:ext cx="1524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2" name="Rectangle 80"/>
          <p:cNvSpPr>
            <a:spLocks noChangeArrowheads="1"/>
          </p:cNvSpPr>
          <p:nvPr/>
        </p:nvSpPr>
        <p:spPr bwMode="auto">
          <a:xfrm>
            <a:off x="7677150" y="3509963"/>
            <a:ext cx="152400" cy="76200"/>
          </a:xfrm>
          <a:prstGeom prst="rect">
            <a:avLst/>
          </a:prstGeom>
          <a:solidFill>
            <a:srgbClr val="FFB41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3" name="Rectangle 81"/>
          <p:cNvSpPr>
            <a:spLocks noChangeArrowheads="1"/>
          </p:cNvSpPr>
          <p:nvPr/>
        </p:nvSpPr>
        <p:spPr bwMode="auto">
          <a:xfrm>
            <a:off x="7639050" y="3862388"/>
            <a:ext cx="9906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4" name="AutoShape 82"/>
          <p:cNvSpPr>
            <a:spLocks noChangeArrowheads="1"/>
          </p:cNvSpPr>
          <p:nvPr/>
        </p:nvSpPr>
        <p:spPr bwMode="auto">
          <a:xfrm>
            <a:off x="7486650" y="3662363"/>
            <a:ext cx="152400" cy="152400"/>
          </a:xfrm>
          <a:prstGeom prst="flowChartTerminator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5" name="Text Box 83"/>
          <p:cNvSpPr txBox="1">
            <a:spLocks noChangeArrowheads="1"/>
          </p:cNvSpPr>
          <p:nvPr/>
        </p:nvSpPr>
        <p:spPr bwMode="auto">
          <a:xfrm>
            <a:off x="7702550" y="3913188"/>
            <a:ext cx="900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spAutoFit/>
          </a:bodyPr>
          <a:lstStyle/>
          <a:p>
            <a:pPr algn="ctr" eaLnBrk="1" hangingPunct="1">
              <a:lnSpc>
                <a:spcPct val="85000"/>
              </a:lnSpc>
            </a:pPr>
            <a:r>
              <a:rPr lang="en-US" altLang="nl-NL" sz="1400">
                <a:latin typeface="Tahoma" pitchFamily="34" charset="0"/>
                <a:cs typeface="Tahoma" pitchFamily="34" charset="0"/>
              </a:rPr>
              <a:t>Power or</a:t>
            </a:r>
            <a:br>
              <a:rPr lang="en-US" altLang="nl-NL" sz="1400">
                <a:latin typeface="Tahoma" pitchFamily="34" charset="0"/>
                <a:cs typeface="Tahoma" pitchFamily="34" charset="0"/>
              </a:rPr>
            </a:br>
            <a:r>
              <a:rPr lang="en-US" altLang="nl-NL" sz="1400">
                <a:latin typeface="Tahoma" pitchFamily="34" charset="0"/>
                <a:cs typeface="Tahoma" pitchFamily="34" charset="0"/>
              </a:rPr>
              <a:t>GND</a:t>
            </a:r>
          </a:p>
        </p:txBody>
      </p:sp>
      <p:sp>
        <p:nvSpPr>
          <p:cNvPr id="86" name="Line 84"/>
          <p:cNvSpPr>
            <a:spLocks noChangeShapeType="1"/>
          </p:cNvSpPr>
          <p:nvPr/>
        </p:nvSpPr>
        <p:spPr bwMode="auto">
          <a:xfrm>
            <a:off x="7564438" y="2898775"/>
            <a:ext cx="0" cy="650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87" name="Line 85"/>
          <p:cNvSpPr>
            <a:spLocks noChangeShapeType="1"/>
          </p:cNvSpPr>
          <p:nvPr/>
        </p:nvSpPr>
        <p:spPr bwMode="auto">
          <a:xfrm>
            <a:off x="2189163" y="2898775"/>
            <a:ext cx="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88" name="Line 86"/>
          <p:cNvSpPr>
            <a:spLocks noChangeShapeType="1"/>
          </p:cNvSpPr>
          <p:nvPr/>
        </p:nvSpPr>
        <p:spPr bwMode="auto">
          <a:xfrm>
            <a:off x="3257550" y="2898775"/>
            <a:ext cx="0" cy="554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89" name="Line 87"/>
          <p:cNvSpPr>
            <a:spLocks noChangeShapeType="1"/>
          </p:cNvSpPr>
          <p:nvPr/>
        </p:nvSpPr>
        <p:spPr bwMode="auto">
          <a:xfrm rot="18900000" flipH="1">
            <a:off x="6774657" y="2774156"/>
            <a:ext cx="144462" cy="93662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90" name="Rectangle 88"/>
          <p:cNvSpPr>
            <a:spLocks noChangeArrowheads="1"/>
          </p:cNvSpPr>
          <p:nvPr/>
        </p:nvSpPr>
        <p:spPr bwMode="auto">
          <a:xfrm>
            <a:off x="8343900" y="3738563"/>
            <a:ext cx="109538" cy="76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1" name="Rectangle 89"/>
          <p:cNvSpPr>
            <a:spLocks noChangeArrowheads="1"/>
          </p:cNvSpPr>
          <p:nvPr/>
        </p:nvSpPr>
        <p:spPr bwMode="auto">
          <a:xfrm>
            <a:off x="8520113" y="3738563"/>
            <a:ext cx="109537" cy="76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nl-NL" altLang="nl-NL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2" name="Line 90"/>
          <p:cNvSpPr>
            <a:spLocks noChangeShapeType="1"/>
          </p:cNvSpPr>
          <p:nvPr/>
        </p:nvSpPr>
        <p:spPr bwMode="auto">
          <a:xfrm flipV="1">
            <a:off x="5124450" y="4124325"/>
            <a:ext cx="0" cy="812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93" name="Text Box 91"/>
          <p:cNvSpPr txBox="1">
            <a:spLocks noChangeArrowheads="1"/>
          </p:cNvSpPr>
          <p:nvPr/>
        </p:nvSpPr>
        <p:spPr bwMode="auto">
          <a:xfrm>
            <a:off x="4113213" y="4900613"/>
            <a:ext cx="1957387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nl-NL" sz="1400">
                <a:latin typeface="Tahoma" pitchFamily="34" charset="0"/>
                <a:cs typeface="Tahoma" pitchFamily="34" charset="0"/>
              </a:rPr>
              <a:t>Provides access to</a:t>
            </a:r>
            <a:br>
              <a:rPr lang="en-US" altLang="nl-NL" sz="1400">
                <a:latin typeface="Tahoma" pitchFamily="34" charset="0"/>
                <a:cs typeface="Tahoma" pitchFamily="34" charset="0"/>
              </a:rPr>
            </a:br>
            <a:r>
              <a:rPr lang="en-US" altLang="nl-NL" sz="1400">
                <a:latin typeface="Tahoma" pitchFamily="34" charset="0"/>
                <a:cs typeface="Tahoma" pitchFamily="34" charset="0"/>
              </a:rPr>
              <a:t>blind vias, inner layers</a:t>
            </a:r>
          </a:p>
        </p:txBody>
      </p:sp>
      <p:sp>
        <p:nvSpPr>
          <p:cNvPr id="94" name="Text Box 92"/>
          <p:cNvSpPr txBox="1">
            <a:spLocks noChangeArrowheads="1"/>
          </p:cNvSpPr>
          <p:nvPr/>
        </p:nvSpPr>
        <p:spPr bwMode="auto">
          <a:xfrm>
            <a:off x="1268413" y="4900613"/>
            <a:ext cx="1704975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nl-NL" sz="1400">
                <a:latin typeface="Tahoma" pitchFamily="34" charset="0"/>
                <a:cs typeface="Tahoma" pitchFamily="34" charset="0"/>
              </a:rPr>
              <a:t>Finds solder bridge</a:t>
            </a:r>
            <a:br>
              <a:rPr lang="en-US" altLang="nl-NL" sz="1400">
                <a:latin typeface="Tahoma" pitchFamily="34" charset="0"/>
                <a:cs typeface="Tahoma" pitchFamily="34" charset="0"/>
              </a:rPr>
            </a:br>
            <a:r>
              <a:rPr lang="en-US" altLang="nl-NL" sz="1400">
                <a:latin typeface="Tahoma" pitchFamily="34" charset="0"/>
                <a:cs typeface="Tahoma" pitchFamily="34" charset="0"/>
              </a:rPr>
              <a:t>under BGA</a:t>
            </a:r>
          </a:p>
        </p:txBody>
      </p:sp>
      <p:sp>
        <p:nvSpPr>
          <p:cNvPr id="95" name="Line 93"/>
          <p:cNvSpPr>
            <a:spLocks noChangeShapeType="1"/>
          </p:cNvSpPr>
          <p:nvPr/>
        </p:nvSpPr>
        <p:spPr bwMode="auto">
          <a:xfrm flipV="1">
            <a:off x="1924050" y="3870325"/>
            <a:ext cx="0" cy="1054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96" name="Text Box 95"/>
          <p:cNvSpPr txBox="1">
            <a:spLocks noChangeArrowheads="1"/>
          </p:cNvSpPr>
          <p:nvPr/>
        </p:nvSpPr>
        <p:spPr bwMode="auto">
          <a:xfrm>
            <a:off x="403225" y="3221038"/>
            <a:ext cx="485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nl-NL" sz="1400">
                <a:latin typeface="Tahoma" pitchFamily="34" charset="0"/>
                <a:cs typeface="Tahoma" pitchFamily="34" charset="0"/>
              </a:rPr>
              <a:t>TAP</a:t>
            </a:r>
          </a:p>
        </p:txBody>
      </p:sp>
      <p:pic>
        <p:nvPicPr>
          <p:cNvPr id="98" name="Afbeelding 1" descr="JTAG-header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5" y="5297214"/>
            <a:ext cx="2554747" cy="108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31</a:t>
            </a:fld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nl-NL" dirty="0" smtClean="0"/>
              <a:t>What is boundary-scan?</a:t>
            </a:r>
            <a:br>
              <a:rPr lang="en-US" altLang="nl-NL" dirty="0" smtClean="0"/>
            </a:br>
            <a:endParaRPr lang="nl-NL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155700" y="1041400"/>
            <a:ext cx="5981700" cy="5461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2400" b="0" i="1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" y="1907627"/>
            <a:ext cx="4177862" cy="270882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50000"/>
              <a:buBlip>
                <a:blip r:embed="rId2"/>
              </a:buBlip>
            </a:pPr>
            <a:r>
              <a:rPr lang="en-US" altLang="nl-NL" sz="2000" b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chip-level standard, adopted  by the IEEE in 1990 (IEEE 1149.1)</a:t>
            </a:r>
          </a:p>
          <a:p>
            <a:pPr marL="342900" marR="0" lvl="0" indent="-342900" defTabSz="914400" eaLnBrk="1" latinLnBrk="0" hangingPunct="1">
              <a:lnSpc>
                <a:spcPct val="100000"/>
              </a:lnSpc>
              <a:spcBef>
                <a:spcPct val="20000"/>
              </a:spcBef>
              <a:buClr>
                <a:srgbClr val="FF0000"/>
              </a:buClr>
              <a:buSzPct val="50000"/>
              <a:buBlip>
                <a:blip r:embed="rId2"/>
              </a:buBlip>
              <a:tabLst/>
              <a:defRPr/>
            </a:pPr>
            <a:r>
              <a:rPr lang="en-US" altLang="nl-NL" sz="2000" b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4 (or 5) added pins form the Test Access Port (TAP)</a:t>
            </a:r>
          </a:p>
          <a:p>
            <a:pPr marL="342900" marR="0" lvl="0" indent="-342900" defTabSz="914400" eaLnBrk="1" latinLnBrk="0" hangingPunct="1">
              <a:lnSpc>
                <a:spcPct val="100000"/>
              </a:lnSpc>
              <a:spcBef>
                <a:spcPct val="20000"/>
              </a:spcBef>
              <a:buClr>
                <a:srgbClr val="FF0000"/>
              </a:buClr>
              <a:buSzPct val="50000"/>
              <a:buBlip>
                <a:blip r:embed="rId2"/>
              </a:buBlip>
              <a:tabLst/>
              <a:defRPr/>
            </a:pPr>
            <a:r>
              <a:rPr lang="en-US" altLang="nl-NL" sz="2000" b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Additional logic inside the IC: scan cells on I/Os, controller &amp; registers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9829" y="1341835"/>
            <a:ext cx="5254171" cy="487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1" descr="JTAG-header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5" y="5297214"/>
            <a:ext cx="2554747" cy="108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Benefit B.S.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proto’s</a:t>
            </a:r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 smtClean="0"/>
              <a:t>Check connections</a:t>
            </a:r>
          </a:p>
          <a:p>
            <a:r>
              <a:rPr lang="en-US" sz="3200" dirty="0" smtClean="0"/>
              <a:t>Check right parts are placed.</a:t>
            </a:r>
          </a:p>
          <a:p>
            <a:r>
              <a:rPr lang="en-US" sz="3200" dirty="0" smtClean="0"/>
              <a:t>Check low level logic with JFT (Python scripting)</a:t>
            </a:r>
          </a:p>
          <a:p>
            <a:r>
              <a:rPr lang="en-US" sz="3200" dirty="0" smtClean="0"/>
              <a:t>Move errors to from Firmware to Hardware designers</a:t>
            </a:r>
            <a:endParaRPr lang="en-US" sz="3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32</a:t>
            </a:fld>
            <a:endParaRPr lang="nl-NL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33</a:t>
            </a:fld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H:\Projects\710004-UNIBOARD2\PR\Photos\first_led\unib2_first_led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0" y="-19781"/>
            <a:ext cx="11172826" cy="6877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34</a:t>
            </a:fld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Simulation</a:t>
            </a:r>
            <a:endParaRPr lang="en-US" dirty="0"/>
          </a:p>
        </p:txBody>
      </p:sp>
      <p:pic>
        <p:nvPicPr>
          <p:cNvPr id="4" name="Picture 4" descr="co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1275" y="1303707"/>
            <a:ext cx="6521450" cy="4890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35</a:t>
            </a:fld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Rework</a:t>
            </a:r>
            <a:endParaRPr lang="nl-NL" dirty="0"/>
          </a:p>
        </p:txBody>
      </p:sp>
      <p:pic>
        <p:nvPicPr>
          <p:cNvPr id="55298" name="Picture 2" descr="H:\Projects\710004-UNIBOARD2\PR\Photos\junk\IMG_18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200" y="1171574"/>
            <a:ext cx="6464300" cy="4848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215900" y="6543675"/>
            <a:ext cx="8928100" cy="457200"/>
          </a:xfrm>
        </p:spPr>
        <p:txBody>
          <a:bodyPr/>
          <a:lstStyle/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36</a:t>
            </a:fld>
            <a:endParaRPr lang="nl-NL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63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4524375" y="514350"/>
            <a:ext cx="4619625" cy="4381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nl-NL" dirty="0" smtClean="0"/>
              <a:t>LOFAR </a:t>
            </a:r>
            <a:r>
              <a:rPr lang="nl-NL" dirty="0" err="1" smtClean="0"/>
              <a:t>Cyg</a:t>
            </a:r>
            <a:r>
              <a:rPr lang="nl-NL" dirty="0" smtClean="0"/>
              <a:t>. A</a:t>
            </a:r>
            <a:endParaRPr lang="nl-NL" dirty="0"/>
          </a:p>
        </p:txBody>
      </p:sp>
      <p:pic>
        <p:nvPicPr>
          <p:cNvPr id="6148" name="Picture 4" descr="http://www.astron.nl/dailyimage/pictures/20121024/lofar-virgo-dailyim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196752"/>
            <a:ext cx="4670523" cy="4670523"/>
          </a:xfrm>
          <a:prstGeom prst="rect">
            <a:avLst/>
          </a:prstGeom>
          <a:noFill/>
        </p:spPr>
      </p:pic>
      <p:pic>
        <p:nvPicPr>
          <p:cNvPr id="4" name="Picture 1" descr="1a_Astron_LogoBasis kie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38603" b="20914"/>
          <a:stretch>
            <a:fillRect/>
          </a:stretch>
        </p:blipFill>
        <p:spPr bwMode="auto">
          <a:xfrm>
            <a:off x="0" y="6266309"/>
            <a:ext cx="2142256" cy="591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16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38</a:t>
            </a:fld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122" name="Picture 2" descr="H:\Projects\710004-UNIBOARD2\PR\Photos\Productie_proto\Gijs_pro\RS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8169275" y="4876800"/>
            <a:ext cx="1752600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1400" smtClean="0">
                <a:solidFill>
                  <a:schemeClr val="accent2"/>
                </a:solidFill>
                <a:latin typeface="Times New Roman" pitchFamily="18" charset="0"/>
              </a:rPr>
              <a:t>© ASTRON</a:t>
            </a:r>
            <a:endParaRPr lang="en-GB" sz="140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pic>
        <p:nvPicPr>
          <p:cNvPr id="7173" name="Picture 4" descr="P42902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0" y="12858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pic>
        <p:nvPicPr>
          <p:cNvPr id="15" name="Picture 14" descr="M:\VIEWlogic\Projects\Quinten\UniBoard2\WaterKoeling\foto_2\Photo 21-01-13 16 35 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494" y="1031404"/>
            <a:ext cx="5076056" cy="3807042"/>
          </a:xfrm>
          <a:prstGeom prst="rect">
            <a:avLst/>
          </a:prstGeom>
          <a:noFill/>
        </p:spPr>
      </p:pic>
      <p:pic>
        <p:nvPicPr>
          <p:cNvPr id="17" name="Picture 10" descr="http://2.bp.blogspot.com/-XiwpUIupuwU/TV0Qpq_sveI/AAAAAAAAAG0/Aykf_z8Lu8U/s1600/lofar-superter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962025"/>
            <a:ext cx="252028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Foto DIGES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4656" y="2708920"/>
            <a:ext cx="2492681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图片 3" descr="FAS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509120"/>
            <a:ext cx="2520280" cy="188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77069" y="4752578"/>
            <a:ext cx="5472608" cy="1591072"/>
          </a:xfrm>
        </p:spPr>
        <p:txBody>
          <a:bodyPr/>
          <a:lstStyle/>
          <a:p>
            <a:r>
              <a:rPr lang="en-US" dirty="0" smtClean="0"/>
              <a:t>8 FPGA</a:t>
            </a:r>
          </a:p>
          <a:p>
            <a:r>
              <a:rPr lang="en-US" dirty="0" smtClean="0"/>
              <a:t>16x 10GbE interfaces</a:t>
            </a:r>
          </a:p>
          <a:p>
            <a:r>
              <a:rPr lang="en-US" dirty="0" smtClean="0"/>
              <a:t>Used all around the world</a:t>
            </a:r>
            <a:endParaRPr lang="en-US" dirty="0"/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4221486" y="466725"/>
            <a:ext cx="2636514" cy="34104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1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UniBoard</a:t>
            </a:r>
            <a:endParaRPr kumimoji="0" lang="nl-NL" b="0" i="1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© ASTRON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732F0B-4565-4915-B34F-30FF2F0444C2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7" name="Picture 2" descr="M:\VIEWlogic\Projects\Quinten\APERTIF\foto\Correlator\IMG_1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19459" name="Picture 3" descr="M:\VIEWlogic\Projects\Quinten\UniBoard\foto\Subrack\IMG_7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0"/>
            <a:ext cx="42839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7042" name="Picture 2" descr="H:\Projects\710004-UNIBOARD2\PR\Photos\Uni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2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569005"/>
            <a:ext cx="9144000" cy="1205139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nl-NL" sz="6000" dirty="0" smtClean="0">
                <a:latin typeface="Berlin Sans FB" pitchFamily="34" charset="0"/>
              </a:rPr>
              <a:t>THINK BEFORE YOU ACT</a:t>
            </a:r>
            <a:endParaRPr lang="nl-NL" sz="6000" dirty="0">
              <a:latin typeface="Berlin Sans FB" pitchFamily="34" charset="0"/>
            </a:endParaRPr>
          </a:p>
        </p:txBody>
      </p:sp>
      <p:pic>
        <p:nvPicPr>
          <p:cNvPr id="91138" name="Picture 2" descr="http://katochores.files.wordpress.com/2012/05/lampje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9314" y="1842132"/>
            <a:ext cx="3425371" cy="437213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1340" y="229507"/>
            <a:ext cx="4350622" cy="643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Palatino Linotype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10207C"/>
    </a:dk2>
    <a:lt2>
      <a:srgbClr val="666666"/>
    </a:lt2>
    <a:accent1>
      <a:srgbClr val="0064FF"/>
    </a:accent1>
    <a:accent2>
      <a:srgbClr val="0096FF"/>
    </a:accent2>
    <a:accent3>
      <a:srgbClr val="FFFFFF"/>
    </a:accent3>
    <a:accent4>
      <a:srgbClr val="000000"/>
    </a:accent4>
    <a:accent5>
      <a:srgbClr val="AAB8FF"/>
    </a:accent5>
    <a:accent6>
      <a:srgbClr val="0087E7"/>
    </a:accent6>
    <a:hlink>
      <a:srgbClr val="00C9FF"/>
    </a:hlink>
    <a:folHlink>
      <a:srgbClr val="00FF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K:\MS\MSO2000\PFiles\MSOffice\Template\PDesigns\AZURE.POT</Template>
  <TotalTime>21974</TotalTime>
  <Words>427</Words>
  <Application>Microsoft Office PowerPoint</Application>
  <PresentationFormat>On-screen Show (4:3)</PresentationFormat>
  <Paragraphs>132</Paragraphs>
  <Slides>38</Slides>
  <Notes>14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Default Design</vt:lpstr>
      <vt:lpstr>Digital Board Design @ ASTRON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PCB Manufacturer</vt:lpstr>
      <vt:lpstr>Slide 12</vt:lpstr>
      <vt:lpstr>Slide 13</vt:lpstr>
      <vt:lpstr>Slide 14</vt:lpstr>
      <vt:lpstr>Review</vt:lpstr>
      <vt:lpstr>IPC Footprints</vt:lpstr>
      <vt:lpstr>Slide 17</vt:lpstr>
      <vt:lpstr>Slide 18</vt:lpstr>
      <vt:lpstr>High-Speed Simulation</vt:lpstr>
      <vt:lpstr>Power Simulations</vt:lpstr>
      <vt:lpstr>Review</vt:lpstr>
      <vt:lpstr>Slide 22</vt:lpstr>
      <vt:lpstr>Ready for DATA</vt:lpstr>
      <vt:lpstr>Design For Manufacturing</vt:lpstr>
      <vt:lpstr>Slide 25</vt:lpstr>
      <vt:lpstr>Slide 26</vt:lpstr>
      <vt:lpstr>Slide 27</vt:lpstr>
      <vt:lpstr>Slide 28</vt:lpstr>
      <vt:lpstr>Production Tests, X-RAY </vt:lpstr>
      <vt:lpstr>JTAG Testing</vt:lpstr>
      <vt:lpstr>What is boundary-scan? </vt:lpstr>
      <vt:lpstr>Benefit B.S. for proto’s</vt:lpstr>
      <vt:lpstr>Slide 33</vt:lpstr>
      <vt:lpstr>Check Simulation</vt:lpstr>
      <vt:lpstr>Rework</vt:lpstr>
      <vt:lpstr>Slide 36</vt:lpstr>
      <vt:lpstr>LOFAR Cyg. A</vt:lpstr>
      <vt:lpstr>Slide 38</vt:lpstr>
    </vt:vector>
  </TitlesOfParts>
  <Company>Stichting ASTRON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Maat</dc:creator>
  <cp:lastModifiedBy>Schoonderbeek</cp:lastModifiedBy>
  <cp:revision>581</cp:revision>
  <dcterms:created xsi:type="dcterms:W3CDTF">2002-09-27T08:02:06Z</dcterms:created>
  <dcterms:modified xsi:type="dcterms:W3CDTF">2015-06-18T08:13:49Z</dcterms:modified>
</cp:coreProperties>
</file>