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2.bin" ContentType="application/vnd.openxmlformats-officedocument.oleObject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257" r:id="rId2"/>
    <p:sldId id="411" r:id="rId3"/>
    <p:sldId id="400" r:id="rId4"/>
    <p:sldId id="401" r:id="rId5"/>
    <p:sldId id="402" r:id="rId6"/>
    <p:sldId id="418" r:id="rId7"/>
    <p:sldId id="406" r:id="rId8"/>
    <p:sldId id="407" r:id="rId9"/>
    <p:sldId id="408" r:id="rId10"/>
    <p:sldId id="412" r:id="rId11"/>
    <p:sldId id="413" r:id="rId12"/>
    <p:sldId id="409" r:id="rId13"/>
    <p:sldId id="410" r:id="rId14"/>
    <p:sldId id="348" r:id="rId15"/>
    <p:sldId id="361" r:id="rId16"/>
    <p:sldId id="362" r:id="rId17"/>
    <p:sldId id="376" r:id="rId18"/>
    <p:sldId id="379" r:id="rId19"/>
    <p:sldId id="387" r:id="rId20"/>
    <p:sldId id="388" r:id="rId21"/>
    <p:sldId id="414" r:id="rId22"/>
    <p:sldId id="415" r:id="rId23"/>
    <p:sldId id="416" r:id="rId24"/>
    <p:sldId id="375" r:id="rId25"/>
    <p:sldId id="384" r:id="rId26"/>
    <p:sldId id="383" r:id="rId27"/>
    <p:sldId id="394" r:id="rId28"/>
    <p:sldId id="395" r:id="rId29"/>
    <p:sldId id="397" r:id="rId30"/>
    <p:sldId id="391" r:id="rId31"/>
    <p:sldId id="417" r:id="rId32"/>
    <p:sldId id="398" r:id="rId33"/>
  </p:sldIdLst>
  <p:sldSz cx="9902825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080"/>
    <a:srgbClr val="D61E35"/>
    <a:srgbClr val="FFFDDA"/>
    <a:srgbClr val="FFFEEB"/>
    <a:srgbClr val="0000FF"/>
    <a:srgbClr val="ECFFFE"/>
    <a:srgbClr val="F2FFD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741" autoAdjust="0"/>
  </p:normalViewPr>
  <p:slideViewPr>
    <p:cSldViewPr snapToGrid="0">
      <p:cViewPr>
        <p:scale>
          <a:sx n="75" d="100"/>
          <a:sy n="75" d="100"/>
        </p:scale>
        <p:origin x="-1840" y="-480"/>
      </p:cViewPr>
      <p:guideLst>
        <p:guide orient="horz" pos="2160"/>
        <p:guide pos="3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71838" y="9131300"/>
            <a:ext cx="7604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158" tIns="46917" rIns="92158" bIns="46917">
            <a:spAutoFit/>
          </a:bodyPr>
          <a:lstStyle/>
          <a:p>
            <a:pPr defTabSz="915988">
              <a:lnSpc>
                <a:spcPct val="90000"/>
              </a:lnSpc>
              <a:defRPr/>
            </a:pPr>
            <a:r>
              <a:rPr lang="en-US" sz="1300">
                <a:solidFill>
                  <a:schemeClr val="tx1"/>
                </a:solidFill>
                <a:latin typeface="Galliard" charset="0"/>
                <a:cs typeface="+mn-cs"/>
              </a:rPr>
              <a:t>Page </a:t>
            </a:r>
            <a:fld id="{BF595E23-E3F2-B447-966B-B7F6A4784C2E}" type="slidenum">
              <a:rPr lang="en-US" sz="1300">
                <a:solidFill>
                  <a:schemeClr val="tx1"/>
                </a:solidFill>
                <a:latin typeface="Galliard" charset="0"/>
                <a:cs typeface="+mn-cs"/>
              </a:rPr>
              <a:pPr defTabSz="915988">
                <a:lnSpc>
                  <a:spcPct val="90000"/>
                </a:lnSpc>
                <a:defRPr/>
              </a:pPr>
              <a:t>‹#›</a:t>
            </a:fld>
            <a:endParaRPr lang="en-US" sz="1300">
              <a:solidFill>
                <a:schemeClr val="tx1"/>
              </a:solidFill>
              <a:latin typeface="Galliar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58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271838" y="9131300"/>
            <a:ext cx="7604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158" tIns="46917" rIns="92158" bIns="46917">
            <a:spAutoFit/>
          </a:bodyPr>
          <a:lstStyle/>
          <a:p>
            <a:pPr defTabSz="915988">
              <a:lnSpc>
                <a:spcPct val="90000"/>
              </a:lnSpc>
              <a:defRPr/>
            </a:pPr>
            <a:r>
              <a:rPr lang="en-US" sz="1300">
                <a:solidFill>
                  <a:schemeClr val="tx1"/>
                </a:solidFill>
                <a:latin typeface="Galliard" charset="0"/>
                <a:cs typeface="+mn-cs"/>
              </a:rPr>
              <a:t>Page </a:t>
            </a:r>
            <a:fld id="{9B264E75-B746-2843-A295-020CAA7378D2}" type="slidenum">
              <a:rPr lang="en-US" sz="1300">
                <a:solidFill>
                  <a:schemeClr val="tx1"/>
                </a:solidFill>
                <a:latin typeface="Galliard" charset="0"/>
                <a:cs typeface="+mn-cs"/>
              </a:rPr>
              <a:pPr defTabSz="915988">
                <a:lnSpc>
                  <a:spcPct val="90000"/>
                </a:lnSpc>
                <a:defRPr/>
              </a:pPr>
              <a:t>‹#›</a:t>
            </a:fld>
            <a:endParaRPr lang="en-US" sz="1300">
              <a:solidFill>
                <a:schemeClr val="tx1"/>
              </a:solidFill>
              <a:latin typeface="Galliard" charset="0"/>
              <a:cs typeface="+mn-cs"/>
            </a:endParaRP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8725" y="836613"/>
            <a:ext cx="4843463" cy="3354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6125"/>
            <a:ext cx="5356225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510" tIns="46917" rIns="95510" bIns="469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9612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Galliard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Galliard" charset="0"/>
        <a:ea typeface="ＭＳ Ｐゴシック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Galliard" charset="0"/>
        <a:ea typeface="ＭＳ Ｐゴシック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Galliard" charset="0"/>
        <a:ea typeface="ＭＳ Ｐゴシック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Galliard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719138"/>
            <a:ext cx="5191125" cy="359568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87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515" tIns="48257" rIns="96515" bIns="48257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Option1 and Option2 are two flags which can be used by other parts of the design :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option 1 : if the detector detects some RFIs, the pulsar folding can be oriented : in other words, you can choose to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fold separately cleaned pulse profiles and polluted pulse profiles. It is not a binary choice, you can decide to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have different levels of polluted pulse profile folding  based on detection levels.  It is a way to keep all data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information, we just provide a kind of classification based on data quality.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option 2 :  you can choose to blank or not (it is a binary choice). When you blank, you can replace polluted samples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by zeros or by random samples extracted from clean part of the signals.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option 1 and option 2 can be set up independently.</a:t>
            </a:r>
          </a:p>
          <a:p>
            <a:pPr>
              <a:spcBef>
                <a:spcPct val="0"/>
              </a:spcBef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19459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37025" y="9107488"/>
            <a:ext cx="316388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5057C0-FE57-5940-8EC0-CE5033C54242}" type="slidenum">
              <a:rPr lang="en-US">
                <a:solidFill>
                  <a:schemeClr val="tx1"/>
                </a:solidFill>
                <a:latin typeface="Calibri" charset="0"/>
              </a:rPr>
              <a:pPr/>
              <a:t>17</a:t>
            </a:fld>
            <a:endParaRPr lang="en-US">
              <a:solidFill>
                <a:schemeClr val="tx1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Coherent </a:t>
            </a:r>
            <a:r>
              <a:rPr lang="en-US" dirty="0" err="1" smtClean="0">
                <a:latin typeface="Calibri" charset="0"/>
              </a:rPr>
              <a:t>dedispersion</a:t>
            </a:r>
            <a:endParaRPr lang="en-US" dirty="0">
              <a:latin typeface="Calibri" charset="0"/>
            </a:endParaRPr>
          </a:p>
        </p:txBody>
      </p:sp>
      <p:sp>
        <p:nvSpPr>
          <p:cNvPr id="21507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37025" y="9107488"/>
            <a:ext cx="316388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B4DA570-E6A5-4C47-B62E-97BF9CDFC61E}" type="slidenum">
              <a:rPr lang="en-US">
                <a:solidFill>
                  <a:schemeClr val="tx1"/>
                </a:solidFill>
                <a:latin typeface="Calibri" charset="0"/>
              </a:rPr>
              <a:pPr/>
              <a:t>18</a:t>
            </a:fld>
            <a:endParaRPr lang="en-US">
              <a:solidFill>
                <a:schemeClr val="tx1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Coherent </a:t>
            </a:r>
            <a:r>
              <a:rPr lang="en-US" dirty="0" err="1" smtClean="0">
                <a:latin typeface="Calibri" charset="0"/>
              </a:rPr>
              <a:t>dedispersion</a:t>
            </a:r>
            <a:endParaRPr lang="en-US" dirty="0">
              <a:latin typeface="Calibri" charset="0"/>
            </a:endParaRPr>
          </a:p>
        </p:txBody>
      </p:sp>
      <p:sp>
        <p:nvSpPr>
          <p:cNvPr id="23555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37025" y="9107488"/>
            <a:ext cx="316388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69C5A60-CF7E-8A4D-9FFD-33D4353E106B}" type="slidenum">
              <a:rPr lang="en-US">
                <a:solidFill>
                  <a:schemeClr val="tx1"/>
                </a:solidFill>
                <a:latin typeface="Calibri" charset="0"/>
              </a:rPr>
              <a:pPr/>
              <a:t>19</a:t>
            </a:fld>
            <a:endParaRPr lang="en-US">
              <a:solidFill>
                <a:schemeClr val="tx1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Coherent </a:t>
            </a:r>
            <a:r>
              <a:rPr lang="en-US" dirty="0" err="1" smtClean="0">
                <a:latin typeface="Calibri" charset="0"/>
              </a:rPr>
              <a:t>dedispersion</a:t>
            </a:r>
            <a:endParaRPr lang="en-US" dirty="0">
              <a:latin typeface="Calibri" charset="0"/>
            </a:endParaRPr>
          </a:p>
        </p:txBody>
      </p:sp>
      <p:sp>
        <p:nvSpPr>
          <p:cNvPr id="25603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37025" y="9107488"/>
            <a:ext cx="316388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AB9EEF-39E9-E94F-863E-052007ECD6C6}" type="slidenum">
              <a:rPr lang="en-US">
                <a:solidFill>
                  <a:schemeClr val="tx1"/>
                </a:solidFill>
                <a:latin typeface="Calibri" charset="0"/>
              </a:rPr>
              <a:pPr/>
              <a:t>20</a:t>
            </a:fld>
            <a:endParaRPr lang="en-US">
              <a:solidFill>
                <a:schemeClr val="tx1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/>
        <p:txBody>
          <a:bodyPr lIns="96515" tIns="48257" rIns="96515" bIns="48257"/>
          <a:lstStyle/>
          <a:p>
            <a:pPr>
              <a:defRPr/>
            </a:pPr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>
              <a:defRPr sz="1800"/>
            </a:pPr>
            <a:r>
              <a:rPr lang="nl-NL" sz="1700" dirty="0"/>
              <a:t>The </a:t>
            </a:r>
            <a:r>
              <a:rPr lang="nl-NL" sz="1700" dirty="0" err="1"/>
              <a:t>packetRX</a:t>
            </a:r>
            <a:r>
              <a:rPr lang="nl-NL" sz="1700" dirty="0"/>
              <a:t> module (</a:t>
            </a:r>
            <a:r>
              <a:rPr lang="nl-NL" sz="1700" dirty="0" err="1"/>
              <a:t>read</a:t>
            </a:r>
            <a:r>
              <a:rPr lang="nl-NL" sz="1700" dirty="0"/>
              <a:t> </a:t>
            </a:r>
            <a:r>
              <a:rPr lang="nl-NL" sz="1700" dirty="0" err="1"/>
              <a:t>packets</a:t>
            </a:r>
            <a:r>
              <a:rPr lang="nl-NL" sz="1700" dirty="0"/>
              <a:t>, strip headers, store in memory, </a:t>
            </a:r>
            <a:r>
              <a:rPr lang="nl-NL" sz="1700" dirty="0" err="1"/>
              <a:t>apply</a:t>
            </a:r>
            <a:r>
              <a:rPr lang="nl-NL" sz="1700" dirty="0"/>
              <a:t> delay, </a:t>
            </a:r>
            <a:r>
              <a:rPr lang="nl-NL" sz="1700" dirty="0" err="1"/>
              <a:t>read</a:t>
            </a:r>
            <a:r>
              <a:rPr lang="nl-NL" sz="1700" dirty="0"/>
              <a:t> out of memory, </a:t>
            </a:r>
            <a:r>
              <a:rPr lang="nl-NL" sz="1700" dirty="0" err="1"/>
              <a:t>send</a:t>
            </a:r>
            <a:r>
              <a:rPr lang="nl-NL" sz="1700" dirty="0"/>
              <a:t> </a:t>
            </a:r>
            <a:r>
              <a:rPr lang="nl-NL" sz="1700" dirty="0" err="1"/>
              <a:t>to</a:t>
            </a:r>
            <a:r>
              <a:rPr lang="nl-NL" sz="1700" dirty="0"/>
              <a:t> FB) had </a:t>
            </a:r>
            <a:r>
              <a:rPr lang="nl-NL" sz="1700" dirty="0" err="1"/>
              <a:t>become</a:t>
            </a:r>
            <a:r>
              <a:rPr lang="nl-NL" sz="1700" dirty="0"/>
              <a:t> a bit of a </a:t>
            </a:r>
            <a:r>
              <a:rPr lang="nl-NL" sz="1700" dirty="0" err="1"/>
              <a:t>monstrosity</a:t>
            </a:r>
            <a:r>
              <a:rPr lang="nl-NL" sz="1700" dirty="0"/>
              <a:t>, has been </a:t>
            </a:r>
            <a:r>
              <a:rPr lang="nl-NL" sz="1700" dirty="0" err="1"/>
              <a:t>rewritten</a:t>
            </a:r>
            <a:r>
              <a:rPr lang="nl-NL" sz="1700" dirty="0"/>
              <a:t> </a:t>
            </a:r>
            <a:r>
              <a:rPr lang="nl-NL" sz="1700" dirty="0" err="1"/>
              <a:t>completely</a:t>
            </a:r>
            <a:r>
              <a:rPr lang="nl-NL" sz="1700" dirty="0"/>
              <a:t> </a:t>
            </a:r>
            <a:r>
              <a:rPr lang="nl-NL" sz="1700" dirty="0" err="1"/>
              <a:t>and</a:t>
            </a:r>
            <a:r>
              <a:rPr lang="nl-NL" sz="1700" dirty="0"/>
              <a:t> </a:t>
            </a:r>
            <a:r>
              <a:rPr lang="nl-NL" sz="1700" dirty="0" err="1"/>
              <a:t>sanitized</a:t>
            </a:r>
            <a:r>
              <a:rPr lang="nl-NL" sz="1700" dirty="0"/>
              <a:t> </a:t>
            </a:r>
            <a:r>
              <a:rPr lang="nl-NL" sz="1700" dirty="0" err="1"/>
              <a:t>and</a:t>
            </a:r>
            <a:r>
              <a:rPr lang="nl-NL" sz="1700" dirty="0"/>
              <a:t> </a:t>
            </a:r>
            <a:r>
              <a:rPr lang="nl-NL" sz="1700" dirty="0" err="1"/>
              <a:t>documented</a:t>
            </a:r>
            <a:r>
              <a:rPr lang="nl-NL" sz="1700" dirty="0"/>
              <a:t> (!!) </a:t>
            </a:r>
            <a:r>
              <a:rPr lang="nl-NL" sz="1700" dirty="0" err="1"/>
              <a:t>by</a:t>
            </a:r>
            <a:r>
              <a:rPr lang="nl-NL" sz="1700" dirty="0"/>
              <a:t> </a:t>
            </a:r>
            <a:r>
              <a:rPr lang="nl-NL" sz="1700" dirty="0" err="1"/>
              <a:t>Salvatore</a:t>
            </a:r>
            <a:r>
              <a:rPr lang="nl-NL" sz="1700" dirty="0"/>
              <a:t>. Data op Mark5 disk packs wordt on the </a:t>
            </a:r>
            <a:r>
              <a:rPr lang="nl-NL" sz="1700" dirty="0" err="1"/>
              <a:t>fly</a:t>
            </a:r>
            <a:r>
              <a:rPr lang="nl-NL" sz="1700" dirty="0"/>
              <a:t> naar VDIF vertaald, naar UB gestuurd. Werkt, t/m 11 stations getest, nog </a:t>
            </a:r>
            <a:r>
              <a:rPr lang="nl-NL" sz="1700" dirty="0" err="1"/>
              <a:t>steedsniet</a:t>
            </a:r>
            <a:r>
              <a:rPr lang="nl-NL" sz="1700" dirty="0"/>
              <a:t>-ernstige bug in 8 banden (sommige </a:t>
            </a:r>
            <a:r>
              <a:rPr lang="nl-NL" sz="1700" dirty="0" err="1"/>
              <a:t>phase</a:t>
            </a:r>
            <a:r>
              <a:rPr lang="nl-NL" sz="1700" dirty="0"/>
              <a:t> </a:t>
            </a:r>
            <a:r>
              <a:rPr lang="nl-NL" sz="1700" dirty="0" err="1"/>
              <a:t>slopes</a:t>
            </a:r>
            <a:r>
              <a:rPr lang="nl-NL" sz="1700" dirty="0"/>
              <a:t> verkeerd om), 4 banden werkt prachtig, </a:t>
            </a:r>
            <a:endParaRPr sz="17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37025" y="9107488"/>
            <a:ext cx="316388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15" tIns="48257" rIns="96515" bIns="48257"/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A177D4-46F4-1E49-ABA1-91B6585A9662}" type="slidenum">
              <a:rPr lang="en-GB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719138"/>
            <a:ext cx="5194300" cy="359727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07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6225" cy="4316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57275" y="719138"/>
            <a:ext cx="5189538" cy="3595687"/>
          </a:xfrm>
          <a:solidFill>
            <a:srgbClr val="FFFFFF"/>
          </a:solidFill>
          <a:ln/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4637" cy="4314825"/>
          </a:xfr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>
                <a:latin typeface="Galliard" charset="0"/>
              </a:rPr>
              <a:t>TODO: check connection path</a:t>
            </a:r>
          </a:p>
          <a:p>
            <a:pPr>
              <a:spcBef>
                <a:spcPts val="600"/>
              </a:spcBef>
              <a:defRPr/>
            </a:pPr>
            <a:r>
              <a:rPr lang="en-US">
                <a:latin typeface="Galliard" charset="0"/>
              </a:rPr>
              <a:t>TODO: picturs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719138"/>
            <a:ext cx="5191125" cy="359568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515" tIns="48257" rIns="96515" bIns="48257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719138"/>
            <a:ext cx="5191125" cy="359568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515" tIns="48257" rIns="96515" bIns="48257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719138"/>
            <a:ext cx="5191125" cy="359568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515" tIns="48257" rIns="96515" bIns="48257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719138"/>
            <a:ext cx="5194300" cy="359727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07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6225" cy="4316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 smtClean="0"/>
              <a:t>Bert Hansson, </a:t>
            </a:r>
            <a:r>
              <a:rPr lang="en-US" dirty="0" err="1" smtClean="0"/>
              <a:t>Olof</a:t>
            </a:r>
            <a:r>
              <a:rPr lang="en-US" dirty="0" smtClean="0"/>
              <a:t> </a:t>
            </a:r>
            <a:r>
              <a:rPr lang="en-US" dirty="0" err="1" smtClean="0"/>
              <a:t>Rydbeck</a:t>
            </a:r>
            <a:r>
              <a:rPr lang="en-US" dirty="0" smtClean="0"/>
              <a:t> (founder of </a:t>
            </a:r>
            <a:r>
              <a:rPr lang="en-US" dirty="0" err="1" smtClean="0"/>
              <a:t>Onsala</a:t>
            </a:r>
            <a:r>
              <a:rPr lang="en-US" dirty="0" smtClean="0"/>
              <a:t> Space Obs.) Joel </a:t>
            </a:r>
            <a:r>
              <a:rPr lang="en-US" dirty="0" err="1" smtClean="0"/>
              <a:t>Ellder</a:t>
            </a:r>
            <a:endParaRPr lang="en-US" dirty="0" smtClean="0"/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57275" y="719138"/>
            <a:ext cx="5191125" cy="359568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6225" cy="4316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294" tIns="45647" rIns="91294" bIns="45647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6263" y="838200"/>
            <a:ext cx="84169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3913" y="2286000"/>
            <a:ext cx="775811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1000" y="381000"/>
            <a:ext cx="9063038" cy="6091238"/>
          </a:xfrm>
          <a:prstGeom prst="rect">
            <a:avLst/>
          </a:prstGeom>
          <a:noFill/>
          <a:ln w="127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4838" y="6362700"/>
            <a:ext cx="2882900" cy="214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800">
                <a:latin typeface="Microsoft Sans Serif" charset="0"/>
                <a:cs typeface="Times New Roman" charset="0"/>
              </a:rPr>
              <a:t>EVN Symposium 2004, A. Szomoru, JIVE</a:t>
            </a:r>
            <a:endParaRPr lang="en-GB" sz="800">
              <a:latin typeface="Microsoft Sans Serif" charset="0"/>
              <a:cs typeface="Times New Roman" charset="0"/>
            </a:endParaRPr>
          </a:p>
        </p:txBody>
      </p:sp>
      <p:pic>
        <p:nvPicPr>
          <p:cNvPr id="8" name="Picture 8" descr="jive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14325"/>
            <a:ext cx="13684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67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886200"/>
            <a:ext cx="68580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8675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83820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183954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3236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0"/>
            <a:ext cx="2071688" cy="639127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065837" cy="639127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087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84542" y="1628775"/>
            <a:ext cx="8733741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540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9108435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3724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968271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3288" y="2276475"/>
            <a:ext cx="38020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750" y="2276475"/>
            <a:ext cx="38020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444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319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7667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16806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1158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697712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ChangeArrowheads="1"/>
          </p:cNvSpPr>
          <p:nvPr/>
        </p:nvSpPr>
        <p:spPr bwMode="auto">
          <a:xfrm>
            <a:off x="576263" y="838200"/>
            <a:ext cx="84169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3107" name="Rectangle 3"/>
          <p:cNvSpPr>
            <a:spLocks noChangeArrowheads="1"/>
          </p:cNvSpPr>
          <p:nvPr/>
        </p:nvSpPr>
        <p:spPr bwMode="auto">
          <a:xfrm>
            <a:off x="823913" y="2286000"/>
            <a:ext cx="775811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31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288" y="2276475"/>
            <a:ext cx="77565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81" tIns="45183" rIns="91981" bIns="451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311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74406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81" tIns="45183" rIns="91981" bIns="451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3117" name="Rectangle 13"/>
          <p:cNvSpPr>
            <a:spLocks noChangeArrowheads="1"/>
          </p:cNvSpPr>
          <p:nvPr/>
        </p:nvSpPr>
        <p:spPr bwMode="auto">
          <a:xfrm>
            <a:off x="204788" y="509588"/>
            <a:ext cx="9464675" cy="6108700"/>
          </a:xfrm>
          <a:prstGeom prst="rect">
            <a:avLst/>
          </a:prstGeom>
          <a:noFill/>
          <a:ln w="12700">
            <a:solidFill>
              <a:srgbClr val="004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3116" name="Text Box 12"/>
          <p:cNvSpPr txBox="1">
            <a:spLocks noChangeArrowheads="1"/>
          </p:cNvSpPr>
          <p:nvPr/>
        </p:nvSpPr>
        <p:spPr bwMode="auto">
          <a:xfrm>
            <a:off x="144463" y="6643688"/>
            <a:ext cx="3260725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800" dirty="0" smtClean="0">
                <a:solidFill>
                  <a:srgbClr val="004080"/>
                </a:solidFill>
                <a:cs typeface="Times New Roman" charset="0"/>
              </a:rPr>
              <a:t>High Performance Computing, Malta, </a:t>
            </a:r>
            <a:r>
              <a:rPr lang="en-US" sz="800" dirty="0">
                <a:solidFill>
                  <a:srgbClr val="004080"/>
                </a:solidFill>
                <a:cs typeface="Times New Roman" charset="0"/>
              </a:rPr>
              <a:t>October </a:t>
            </a:r>
            <a:r>
              <a:rPr lang="en-US" sz="800" dirty="0" smtClean="0">
                <a:solidFill>
                  <a:srgbClr val="004080"/>
                </a:solidFill>
                <a:cs typeface="Times New Roman" charset="0"/>
              </a:rPr>
              <a:t>2014</a:t>
            </a:r>
            <a:endParaRPr lang="en-GB" sz="800" dirty="0">
              <a:solidFill>
                <a:srgbClr val="004080"/>
              </a:solidFill>
              <a:cs typeface="Times New Roman" charset="0"/>
            </a:endParaRPr>
          </a:p>
        </p:txBody>
      </p:sp>
      <p:pic>
        <p:nvPicPr>
          <p:cNvPr id="1032" name="Picture 21" descr="jive0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0"/>
            <a:ext cx="15557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408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09" r:id="rId12"/>
    <p:sldLayoutId id="2147483921" r:id="rId13"/>
  </p:sldLayoutIdLst>
  <p:transition xmlns:p14="http://schemas.microsoft.com/office/powerpoint/2010/main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6pPr>
      <a:lvl7pPr marL="9144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7pPr>
      <a:lvl8pPr marL="1371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8pPr>
      <a:lvl9pPr marL="18288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rgbClr val="004080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>
          <a:solidFill>
            <a:srgbClr val="0033CC"/>
          </a:solidFill>
          <a:latin typeface="+mn-lt"/>
          <a:ea typeface="+mn-ea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rgbClr val="0033CC"/>
          </a:solidFill>
          <a:latin typeface="+mn-lt"/>
          <a:ea typeface="+mn-ea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1400">
          <a:solidFill>
            <a:srgbClr val="0033CC"/>
          </a:solidFill>
          <a:latin typeface="+mn-lt"/>
          <a:ea typeface="+mn-ea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1400">
          <a:solidFill>
            <a:srgbClr val="0033CC"/>
          </a:solidFill>
          <a:latin typeface="+mn-lt"/>
          <a:ea typeface="+mn-ea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1400">
          <a:solidFill>
            <a:srgbClr val="0033CC"/>
          </a:solidFill>
          <a:latin typeface="+mn-lt"/>
          <a:ea typeface="+mn-ea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1400">
          <a:solidFill>
            <a:srgbClr val="0033CC"/>
          </a:solidFill>
          <a:latin typeface="+mn-lt"/>
          <a:ea typeface="+mn-ea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1400">
          <a:solidFill>
            <a:srgbClr val="0033C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6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ive.nl/ivtw2014" TargetMode="External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4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emf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9" Type="http://schemas.openxmlformats.org/officeDocument/2006/relationships/image" Target="../media/image17.jpe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1.png"/><Relationship Id="rId1" Type="http://schemas.microsoft.com/office/2007/relationships/media" Target="file://localhost/Users/szomoru/Documents/shared/ppt/Terena08/vlba-3c120.avi" TargetMode="External"/><Relationship Id="rId2" Type="http://schemas.openxmlformats.org/officeDocument/2006/relationships/video" Target="file://localhost/Users/szomoru/Documents/shared/ppt/Terena08/vlba-3c120.av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microsoft.com/office/2007/relationships/media" Target="file://localhost/Users/szomoru/Documents/shared/ppt/evn_cbd8/Bienholtz-Sn1993J-video1.mpg" TargetMode="External"/><Relationship Id="rId2" Type="http://schemas.openxmlformats.org/officeDocument/2006/relationships/video" Target="file://localhost/Users/szomoru/Documents/shared/ppt/evn_cbd8/Bienholtz-Sn1993J-video1.m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uniboard1-side.jpg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5083"/>
          <a:stretch>
            <a:fillRect/>
          </a:stretch>
        </p:blipFill>
        <p:spPr bwMode="auto">
          <a:xfrm>
            <a:off x="0" y="0"/>
            <a:ext cx="990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2467" name="Text Box 3"/>
          <p:cNvSpPr txBox="1">
            <a:spLocks noChangeArrowheads="1"/>
          </p:cNvSpPr>
          <p:nvPr/>
        </p:nvSpPr>
        <p:spPr bwMode="auto">
          <a:xfrm>
            <a:off x="817563" y="5741988"/>
            <a:ext cx="7737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cs typeface="+mn-cs"/>
              </a:rPr>
              <a:t>Arpad Szomoru, JIVE</a:t>
            </a:r>
            <a:endParaRPr lang="en-US" sz="2000">
              <a:cs typeface="+mn-cs"/>
            </a:endParaRPr>
          </a:p>
        </p:txBody>
      </p:sp>
      <p:sp>
        <p:nvSpPr>
          <p:cNvPr id="702468" name="Rectangle 4"/>
          <p:cNvSpPr>
            <a:spLocks noChangeArrowheads="1"/>
          </p:cNvSpPr>
          <p:nvPr/>
        </p:nvSpPr>
        <p:spPr bwMode="auto">
          <a:xfrm>
            <a:off x="1401763" y="269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2470" name="Text Box 6"/>
          <p:cNvSpPr txBox="1">
            <a:spLocks noChangeArrowheads="1"/>
          </p:cNvSpPr>
          <p:nvPr/>
        </p:nvSpPr>
        <p:spPr bwMode="auto">
          <a:xfrm>
            <a:off x="1244600" y="1555750"/>
            <a:ext cx="7278688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  <a:defRPr/>
            </a:pPr>
            <a:r>
              <a:rPr lang="en-US" sz="4000" b="1" dirty="0">
                <a:solidFill>
                  <a:srgbClr val="800000"/>
                </a:solidFill>
                <a:cs typeface="+mn-cs"/>
              </a:rPr>
              <a:t>UniBoard and </a:t>
            </a:r>
            <a:r>
              <a:rPr lang="en-US" sz="4000" b="1" dirty="0" smtClean="0">
                <a:solidFill>
                  <a:srgbClr val="800000"/>
                </a:solidFill>
                <a:cs typeface="+mn-cs"/>
              </a:rPr>
              <a:t>UniBoard</a:t>
            </a:r>
            <a:r>
              <a:rPr lang="en-US" sz="4000" b="1" i="1" baseline="30000" dirty="0" smtClean="0">
                <a:solidFill>
                  <a:srgbClr val="800000"/>
                </a:solidFill>
                <a:cs typeface="+mn-cs"/>
              </a:rPr>
              <a:t>2</a:t>
            </a:r>
          </a:p>
          <a:p>
            <a:pPr>
              <a:spcBef>
                <a:spcPts val="1200"/>
              </a:spcBef>
              <a:spcAft>
                <a:spcPts val="300"/>
              </a:spcAft>
              <a:defRPr/>
            </a:pPr>
            <a:r>
              <a:rPr lang="en-US" sz="4000" b="1" i="1" dirty="0" smtClean="0">
                <a:solidFill>
                  <a:srgbClr val="800000"/>
                </a:solidFill>
                <a:cs typeface="+mn-cs"/>
              </a:rPr>
              <a:t>and beyond?</a:t>
            </a:r>
            <a:endParaRPr lang="en-US" sz="4000" b="1" i="1" dirty="0">
              <a:solidFill>
                <a:schemeClr val="tx1"/>
              </a:solidFill>
              <a:cs typeface="+mn-cs"/>
            </a:endParaRPr>
          </a:p>
          <a:p>
            <a:pPr>
              <a:spcBef>
                <a:spcPts val="1200"/>
              </a:spcBef>
              <a:spcAft>
                <a:spcPts val="300"/>
              </a:spcAft>
              <a:defRPr/>
            </a:pPr>
            <a:endParaRPr lang="en-US" b="1" dirty="0">
              <a:solidFill>
                <a:schemeClr val="tx1"/>
              </a:solidFill>
              <a:cs typeface="+mn-cs"/>
            </a:endParaRPr>
          </a:p>
          <a:p>
            <a:pPr>
              <a:spcBef>
                <a:spcPts val="1200"/>
              </a:spcBef>
              <a:spcAft>
                <a:spcPts val="30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cs typeface="+mn-cs"/>
              </a:rPr>
              <a:t>RadioNet FP7/RadioNet3 Joint Research Activities</a:t>
            </a:r>
          </a:p>
          <a:p>
            <a:pPr>
              <a:spcBef>
                <a:spcPts val="1200"/>
              </a:spcBef>
              <a:spcAft>
                <a:spcPts val="300"/>
              </a:spcAft>
              <a:defRPr/>
            </a:pPr>
            <a:endParaRPr lang="en-US" b="1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702471" name="Rectangle 7"/>
          <p:cNvSpPr>
            <a:spLocks noChangeArrowheads="1"/>
          </p:cNvSpPr>
          <p:nvPr/>
        </p:nvSpPr>
        <p:spPr bwMode="auto">
          <a:xfrm>
            <a:off x="2994025" y="29654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2479" name="Rectangle 15"/>
          <p:cNvSpPr>
            <a:spLocks noChangeArrowheads="1"/>
          </p:cNvSpPr>
          <p:nvPr/>
        </p:nvSpPr>
        <p:spPr bwMode="auto">
          <a:xfrm>
            <a:off x="7339013" y="6194425"/>
            <a:ext cx="22542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Contracts </a:t>
            </a:r>
            <a:r>
              <a:rPr lang="en-US" sz="1200" dirty="0">
                <a:solidFill>
                  <a:schemeClr val="tx1"/>
                </a:solidFill>
                <a:latin typeface="Arial" charset="0"/>
                <a:cs typeface="+mn-cs"/>
              </a:rPr>
              <a:t>no. 227290, 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283393</a:t>
            </a:r>
            <a:endParaRPr lang="en-US" sz="1200" dirty="0">
              <a:solidFill>
                <a:srgbClr val="3333CC"/>
              </a:solidFill>
              <a:latin typeface="Arial" charset="0"/>
              <a:cs typeface="+mn-cs"/>
            </a:endParaRPr>
          </a:p>
        </p:txBody>
      </p:sp>
      <p:pic>
        <p:nvPicPr>
          <p:cNvPr id="702473" name="Picture 9" descr="RadioNet_Logo_1000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8863" cy="903288"/>
          </a:xfrm>
          <a:prstGeom prst="rect">
            <a:avLst/>
          </a:prstGeom>
          <a:noFill/>
          <a:ln w="9525">
            <a:solidFill>
              <a:schemeClr val="accent5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702478" name="Picture 14" descr="FP7-gen-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0"/>
            <a:ext cx="1620837" cy="1317625"/>
          </a:xfrm>
          <a:prstGeom prst="rect">
            <a:avLst/>
          </a:prstGeom>
          <a:noFill/>
          <a:ln w="9525">
            <a:solidFill>
              <a:schemeClr val="accent5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3436938"/>
            <a:ext cx="344170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625" y="619125"/>
            <a:ext cx="4230688" cy="2867025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Tracking of Huygens probe during descent to Titan</a:t>
            </a:r>
          </a:p>
          <a:p>
            <a:pPr>
              <a:defRPr/>
            </a:pPr>
            <a:r>
              <a:rPr lang="en-GB" sz="2000" dirty="0" smtClean="0"/>
              <a:t>Ad hoc use of the Huygens uplink carrier signal at 2040 MHz</a:t>
            </a:r>
          </a:p>
          <a:p>
            <a:pPr>
              <a:defRPr/>
            </a:pPr>
            <a:r>
              <a:rPr lang="en-US" sz="2000" dirty="0" smtClean="0"/>
              <a:t>17 radio telescopes around the world</a:t>
            </a:r>
          </a:p>
          <a:p>
            <a:pPr>
              <a:defRPr/>
            </a:pPr>
            <a:r>
              <a:rPr lang="en-US" sz="2000" dirty="0" smtClean="0"/>
              <a:t>Salvage </a:t>
            </a:r>
            <a:r>
              <a:rPr lang="en-US" sz="2000" dirty="0"/>
              <a:t>of Doppler experiment </a:t>
            </a:r>
          </a:p>
          <a:p>
            <a:pPr lvl="1">
              <a:defRPr/>
            </a:pPr>
            <a:r>
              <a:rPr lang="en-US" sz="1800" i="1" dirty="0" smtClean="0"/>
              <a:t>Special </a:t>
            </a:r>
            <a:r>
              <a:rPr lang="en-US" sz="1800" i="1" dirty="0"/>
              <a:t>purpose, narrow band software </a:t>
            </a:r>
            <a:r>
              <a:rPr lang="en-US" sz="1800" i="1" dirty="0" err="1" smtClean="0"/>
              <a:t>correlator</a:t>
            </a:r>
            <a:endParaRPr lang="en-US" sz="2400" i="1" dirty="0" smtClean="0">
              <a:solidFill>
                <a:srgbClr val="0033CC"/>
              </a:solidFill>
              <a:cs typeface="+mn-cs"/>
            </a:endParaRPr>
          </a:p>
        </p:txBody>
      </p:sp>
      <p:pic>
        <p:nvPicPr>
          <p:cNvPr id="829446" name="Picture 6" descr="huygens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385888"/>
            <a:ext cx="4833938" cy="4579937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birth of the JIVE software correlator</a:t>
            </a:r>
            <a:endParaRPr lang="en-US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900113" y="3321050"/>
            <a:ext cx="2822575" cy="338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i="1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3D Huygens descent trajectory</a:t>
            </a:r>
            <a:endParaRPr lang="en-GB" sz="16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0246" name="Text Box 4"/>
          <p:cNvSpPr txBox="1">
            <a:spLocks noChangeArrowheads="1"/>
          </p:cNvSpPr>
          <p:nvPr/>
        </p:nvSpPr>
        <p:spPr bwMode="auto">
          <a:xfrm>
            <a:off x="3017838" y="5737225"/>
            <a:ext cx="1123950" cy="585788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l-GR" sz="1600">
                <a:solidFill>
                  <a:schemeClr val="tx1"/>
                </a:solidFill>
              </a:rPr>
              <a:t>σ</a:t>
            </a:r>
            <a:r>
              <a:rPr lang="en-US" sz="1600" baseline="-25000">
                <a:solidFill>
                  <a:schemeClr val="tx1"/>
                </a:solidFill>
              </a:rPr>
              <a:t>x</a:t>
            </a:r>
            <a:r>
              <a:rPr lang="en-US" sz="1600">
                <a:solidFill>
                  <a:schemeClr val="tx1"/>
                </a:solidFill>
              </a:rPr>
              <a:t> = 1 km</a:t>
            </a:r>
          </a:p>
          <a:p>
            <a:r>
              <a:rPr lang="el-GR" sz="1600">
                <a:solidFill>
                  <a:schemeClr val="tx1"/>
                </a:solidFill>
              </a:rPr>
              <a:t>σ</a:t>
            </a:r>
            <a:r>
              <a:rPr lang="en-US" sz="1600" baseline="-25000">
                <a:solidFill>
                  <a:schemeClr val="tx1"/>
                </a:solidFill>
              </a:rPr>
              <a:t>v</a:t>
            </a:r>
            <a:r>
              <a:rPr lang="en-US" sz="1600">
                <a:solidFill>
                  <a:schemeClr val="tx1"/>
                </a:solidFill>
              </a:rPr>
              <a:t> = 3 cm/s</a:t>
            </a:r>
            <a:endParaRPr lang="en-GB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6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Space Science: tracking of VEX</a:t>
            </a:r>
            <a:endParaRPr lang="en-US" dirty="0"/>
          </a:p>
        </p:txBody>
      </p:sp>
      <p:grpSp>
        <p:nvGrpSpPr>
          <p:cNvPr id="18434" name="Group 15"/>
          <p:cNvGrpSpPr>
            <a:grpSpLocks/>
          </p:cNvGrpSpPr>
          <p:nvPr/>
        </p:nvGrpSpPr>
        <p:grpSpPr bwMode="auto">
          <a:xfrm>
            <a:off x="449263" y="703263"/>
            <a:ext cx="8626475" cy="5724525"/>
            <a:chOff x="194468" y="685800"/>
            <a:chExt cx="8949532" cy="6267510"/>
          </a:xfrm>
        </p:grpSpPr>
        <p:pic>
          <p:nvPicPr>
            <p:cNvPr id="1843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2713" y="685967"/>
              <a:ext cx="2681287" cy="2666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343400"/>
              <a:ext cx="2394737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4" descr="blue_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685800"/>
              <a:ext cx="3783013" cy="361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441" name="Straight Connector 19"/>
            <p:cNvCxnSpPr>
              <a:cxnSpLocks noChangeShapeType="1"/>
            </p:cNvCxnSpPr>
            <p:nvPr/>
          </p:nvCxnSpPr>
          <p:spPr bwMode="auto">
            <a:xfrm>
              <a:off x="3556000" y="3636963"/>
              <a:ext cx="225425" cy="14573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2" name="Straight Connector 20"/>
            <p:cNvCxnSpPr>
              <a:cxnSpLocks noChangeShapeType="1"/>
            </p:cNvCxnSpPr>
            <p:nvPr/>
          </p:nvCxnSpPr>
          <p:spPr bwMode="auto">
            <a:xfrm>
              <a:off x="3652838" y="3581400"/>
              <a:ext cx="1147762" cy="11430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3" name="Straight Connector 21"/>
            <p:cNvCxnSpPr>
              <a:cxnSpLocks noChangeShapeType="1"/>
            </p:cNvCxnSpPr>
            <p:nvPr/>
          </p:nvCxnSpPr>
          <p:spPr bwMode="auto">
            <a:xfrm>
              <a:off x="3760788" y="3455988"/>
              <a:ext cx="1358900" cy="7540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4" name="Straight Connector 22"/>
            <p:cNvCxnSpPr>
              <a:cxnSpLocks noChangeShapeType="1"/>
            </p:cNvCxnSpPr>
            <p:nvPr/>
          </p:nvCxnSpPr>
          <p:spPr bwMode="auto">
            <a:xfrm flipV="1">
              <a:off x="3883025" y="3073400"/>
              <a:ext cx="2163763" cy="1619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5" name="Straight Connector 23"/>
            <p:cNvCxnSpPr>
              <a:cxnSpLocks noChangeShapeType="1"/>
            </p:cNvCxnSpPr>
            <p:nvPr/>
          </p:nvCxnSpPr>
          <p:spPr bwMode="auto">
            <a:xfrm>
              <a:off x="3843338" y="3343275"/>
              <a:ext cx="1862137" cy="457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446" name="TextBox 61"/>
            <p:cNvSpPr txBox="1">
              <a:spLocks noChangeArrowheads="1"/>
            </p:cNvSpPr>
            <p:nvPr/>
          </p:nvSpPr>
          <p:spPr bwMode="auto">
            <a:xfrm>
              <a:off x="194468" y="6553200"/>
              <a:ext cx="25487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ru-RU" sz="1600">
                  <a:solidFill>
                    <a:srgbClr val="FFFFFF"/>
                  </a:solidFill>
                </a:rPr>
                <a:t>-</a:t>
              </a:r>
              <a:r>
                <a:rPr lang="en-US" sz="1600">
                  <a:solidFill>
                    <a:srgbClr val="FFFFFF"/>
                  </a:solidFill>
                </a:rPr>
                <a:t>10</a:t>
              </a:r>
              <a:r>
                <a:rPr lang="ru-RU">
                  <a:solidFill>
                    <a:srgbClr val="FFFFFF"/>
                  </a:solidFill>
                </a:rPr>
                <a:t>  </a:t>
              </a:r>
              <a:r>
                <a:rPr lang="en-US">
                  <a:solidFill>
                    <a:srgbClr val="FFFFFF"/>
                  </a:solidFill>
                </a:rPr>
                <a:t> </a:t>
              </a:r>
              <a:r>
                <a:rPr lang="ru-RU">
                  <a:solidFill>
                    <a:srgbClr val="FFFFFF"/>
                  </a:solidFill>
                </a:rPr>
                <a:t> </a:t>
              </a:r>
              <a:r>
                <a:rPr lang="en-US">
                  <a:solidFill>
                    <a:srgbClr val="FFFFFF"/>
                  </a:solidFill>
                </a:rPr>
                <a:t>    </a:t>
              </a:r>
              <a:r>
                <a:rPr lang="en-US" sz="2000">
                  <a:solidFill>
                    <a:srgbClr val="FFFFFF"/>
                  </a:solidFill>
                </a:rPr>
                <a:t>RA, mas</a:t>
              </a:r>
              <a:r>
                <a:rPr lang="en-US">
                  <a:solidFill>
                    <a:srgbClr val="FFFFFF"/>
                  </a:solidFill>
                </a:rPr>
                <a:t>        </a:t>
              </a:r>
              <a:r>
                <a:rPr lang="en-US" sz="1600">
                  <a:solidFill>
                    <a:srgbClr val="FFFFFF"/>
                  </a:solidFill>
                </a:rPr>
                <a:t>+10</a:t>
              </a:r>
            </a:p>
          </p:txBody>
        </p:sp>
        <p:sp>
          <p:nvSpPr>
            <p:cNvPr id="18447" name="TextBox 21"/>
            <p:cNvSpPr txBox="1">
              <a:spLocks noChangeArrowheads="1"/>
            </p:cNvSpPr>
            <p:nvPr/>
          </p:nvSpPr>
          <p:spPr bwMode="auto">
            <a:xfrm>
              <a:off x="7739448" y="3443288"/>
              <a:ext cx="12485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</a:rPr>
                <a:t>09</a:t>
              </a:r>
              <a:r>
                <a:rPr lang="en-US" sz="1600" baseline="30000">
                  <a:solidFill>
                    <a:srgbClr val="000000"/>
                  </a:solidFill>
                </a:rPr>
                <a:t>h</a:t>
              </a:r>
              <a:r>
                <a:rPr lang="en-US" sz="1600">
                  <a:solidFill>
                    <a:srgbClr val="000000"/>
                  </a:solidFill>
                </a:rPr>
                <a:t>05</a:t>
              </a:r>
              <a:r>
                <a:rPr lang="en-US" sz="1600" baseline="30000">
                  <a:solidFill>
                    <a:srgbClr val="000000"/>
                  </a:solidFill>
                </a:rPr>
                <a:t>m  </a:t>
              </a:r>
              <a:r>
                <a:rPr lang="en-US" sz="1600">
                  <a:solidFill>
                    <a:srgbClr val="000000"/>
                  </a:solidFill>
                </a:rPr>
                <a:t>TDB</a:t>
              </a:r>
              <a:endParaRPr lang="en-US" sz="1600" baseline="-25000">
                <a:solidFill>
                  <a:srgbClr val="000000"/>
                </a:solidFill>
              </a:endParaRPr>
            </a:p>
          </p:txBody>
        </p:sp>
        <p:sp>
          <p:nvSpPr>
            <p:cNvPr id="18448" name="Rectangle 22"/>
            <p:cNvSpPr>
              <a:spLocks noChangeArrowheads="1"/>
            </p:cNvSpPr>
            <p:nvPr/>
          </p:nvSpPr>
          <p:spPr bwMode="auto">
            <a:xfrm>
              <a:off x="7333048" y="4341813"/>
              <a:ext cx="12485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09</a:t>
              </a:r>
              <a:r>
                <a:rPr lang="en-US" sz="1600" baseline="30000">
                  <a:solidFill>
                    <a:srgbClr val="000000"/>
                  </a:solidFill>
                </a:rPr>
                <a:t>h</a:t>
              </a:r>
              <a:r>
                <a:rPr lang="en-US" sz="1600">
                  <a:solidFill>
                    <a:srgbClr val="000000"/>
                  </a:solidFill>
                </a:rPr>
                <a:t>30</a:t>
              </a:r>
              <a:r>
                <a:rPr lang="en-US" sz="1600" baseline="30000">
                  <a:solidFill>
                    <a:srgbClr val="000000"/>
                  </a:solidFill>
                </a:rPr>
                <a:t>m  </a:t>
              </a:r>
              <a:r>
                <a:rPr lang="en-US" sz="1600">
                  <a:solidFill>
                    <a:srgbClr val="000000"/>
                  </a:solidFill>
                </a:rPr>
                <a:t>TDB</a:t>
              </a:r>
              <a:endParaRPr lang="en-US" sz="1600" baseline="30000">
                <a:solidFill>
                  <a:srgbClr val="000000"/>
                </a:solidFill>
              </a:endParaRPr>
            </a:p>
          </p:txBody>
        </p:sp>
        <p:sp>
          <p:nvSpPr>
            <p:cNvPr id="18449" name="Rectangle 23"/>
            <p:cNvSpPr>
              <a:spLocks noChangeArrowheads="1"/>
            </p:cNvSpPr>
            <p:nvPr/>
          </p:nvSpPr>
          <p:spPr bwMode="auto">
            <a:xfrm>
              <a:off x="6704398" y="5108575"/>
              <a:ext cx="12485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09</a:t>
              </a:r>
              <a:r>
                <a:rPr lang="en-US" sz="1600" baseline="30000">
                  <a:solidFill>
                    <a:srgbClr val="000000"/>
                  </a:solidFill>
                </a:rPr>
                <a:t>h</a:t>
              </a:r>
              <a:r>
                <a:rPr lang="en-US" sz="1600">
                  <a:solidFill>
                    <a:srgbClr val="000000"/>
                  </a:solidFill>
                </a:rPr>
                <a:t>55</a:t>
              </a:r>
              <a:r>
                <a:rPr lang="en-US" sz="1600" baseline="30000">
                  <a:solidFill>
                    <a:srgbClr val="000000"/>
                  </a:solidFill>
                </a:rPr>
                <a:t>m  </a:t>
              </a:r>
              <a:r>
                <a:rPr lang="en-US" sz="1600">
                  <a:solidFill>
                    <a:srgbClr val="000000"/>
                  </a:solidFill>
                </a:rPr>
                <a:t>TDB</a:t>
              </a:r>
              <a:endParaRPr lang="en-US" sz="1600" baseline="30000">
                <a:solidFill>
                  <a:srgbClr val="000000"/>
                </a:solidFill>
              </a:endParaRPr>
            </a:p>
          </p:txBody>
        </p:sp>
        <p:sp>
          <p:nvSpPr>
            <p:cNvPr id="18450" name="Rectangle 35"/>
            <p:cNvSpPr>
              <a:spLocks noChangeArrowheads="1"/>
            </p:cNvSpPr>
            <p:nvPr/>
          </p:nvSpPr>
          <p:spPr bwMode="auto">
            <a:xfrm>
              <a:off x="5882073" y="5748338"/>
              <a:ext cx="12485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10</a:t>
              </a:r>
              <a:r>
                <a:rPr lang="en-US" sz="1600" baseline="30000">
                  <a:solidFill>
                    <a:srgbClr val="000000"/>
                  </a:solidFill>
                </a:rPr>
                <a:t>h</a:t>
              </a:r>
              <a:r>
                <a:rPr lang="en-US" sz="1600">
                  <a:solidFill>
                    <a:srgbClr val="000000"/>
                  </a:solidFill>
                </a:rPr>
                <a:t>20</a:t>
              </a:r>
              <a:r>
                <a:rPr lang="en-US" sz="1600" baseline="30000">
                  <a:solidFill>
                    <a:srgbClr val="000000"/>
                  </a:solidFill>
                </a:rPr>
                <a:t>m  </a:t>
              </a:r>
              <a:r>
                <a:rPr lang="en-US" sz="1600">
                  <a:solidFill>
                    <a:srgbClr val="000000"/>
                  </a:solidFill>
                </a:rPr>
                <a:t>TDB</a:t>
              </a:r>
              <a:endParaRPr lang="en-US" sz="1600" baseline="30000">
                <a:solidFill>
                  <a:srgbClr val="000000"/>
                </a:solidFill>
              </a:endParaRPr>
            </a:p>
          </p:txBody>
        </p:sp>
        <p:sp>
          <p:nvSpPr>
            <p:cNvPr id="18451" name="Rectangle 36"/>
            <p:cNvSpPr>
              <a:spLocks noChangeArrowheads="1"/>
            </p:cNvSpPr>
            <p:nvPr/>
          </p:nvSpPr>
          <p:spPr bwMode="auto">
            <a:xfrm>
              <a:off x="4652554" y="6302375"/>
              <a:ext cx="12485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10</a:t>
              </a:r>
              <a:r>
                <a:rPr lang="en-US" sz="1600" baseline="30000">
                  <a:solidFill>
                    <a:srgbClr val="000000"/>
                  </a:solidFill>
                </a:rPr>
                <a:t>h</a:t>
              </a:r>
              <a:r>
                <a:rPr lang="en-US" sz="1600">
                  <a:solidFill>
                    <a:srgbClr val="000000"/>
                  </a:solidFill>
                </a:rPr>
                <a:t>45</a:t>
              </a:r>
              <a:r>
                <a:rPr lang="en-US" sz="1600" baseline="30000">
                  <a:solidFill>
                    <a:srgbClr val="000000"/>
                  </a:solidFill>
                </a:rPr>
                <a:t>m  </a:t>
              </a:r>
              <a:r>
                <a:rPr lang="en-US" sz="1600">
                  <a:solidFill>
                    <a:srgbClr val="000000"/>
                  </a:solidFill>
                </a:rPr>
                <a:t>TDB</a:t>
              </a:r>
              <a:endParaRPr lang="en-US" sz="1600" baseline="30000">
                <a:solidFill>
                  <a:srgbClr val="000000"/>
                </a:solidFill>
              </a:endParaRPr>
            </a:p>
          </p:txBody>
        </p:sp>
        <p:pic>
          <p:nvPicPr>
            <p:cNvPr id="18452" name="Picture 5" descr="VEX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2667000"/>
              <a:ext cx="1334737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3" name="Picture 6" descr="VEX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429000"/>
              <a:ext cx="1295400" cy="1255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4" name="Picture 7" descr="VEX3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975" y="4071938"/>
              <a:ext cx="1300670" cy="126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5" name="Picture 8" descr="VEX4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800599"/>
              <a:ext cx="1295400" cy="125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6" name="Picture 11" descr="VEX5_xy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5105400"/>
              <a:ext cx="1524000" cy="147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7" name="TextBox 36"/>
            <p:cNvSpPr txBox="1">
              <a:spLocks noChangeArrowheads="1"/>
            </p:cNvSpPr>
            <p:nvPr/>
          </p:nvSpPr>
          <p:spPr bwMode="auto">
            <a:xfrm>
              <a:off x="5029200" y="1295400"/>
              <a:ext cx="144802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2000" b="1">
                  <a:latin typeface="Arial" charset="0"/>
                  <a:cs typeface="Arial" charset="0"/>
                </a:rPr>
                <a:t>8.4 GHz</a:t>
              </a:r>
            </a:p>
            <a:p>
              <a:r>
                <a:rPr lang="en-GB" sz="2000" b="1">
                  <a:latin typeface="Arial" charset="0"/>
                  <a:cs typeface="Arial" charset="0"/>
                </a:rPr>
                <a:t>2011.03.28</a:t>
              </a:r>
            </a:p>
          </p:txBody>
        </p:sp>
      </p:grpSp>
      <p:sp>
        <p:nvSpPr>
          <p:cNvPr id="18435" name="TextBox 64"/>
          <p:cNvSpPr txBox="1">
            <a:spLocks noChangeArrowheads="1"/>
          </p:cNvSpPr>
          <p:nvPr/>
        </p:nvSpPr>
        <p:spPr bwMode="auto">
          <a:xfrm rot="-5400000">
            <a:off x="-1335087" y="4872037"/>
            <a:ext cx="319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</a:rPr>
              <a:t>-10</a:t>
            </a:r>
            <a:r>
              <a:rPr lang="ru-RU" sz="2800">
                <a:solidFill>
                  <a:srgbClr val="000000"/>
                </a:solidFill>
              </a:rPr>
              <a:t> </a:t>
            </a:r>
            <a:r>
              <a:rPr lang="en-US" sz="2800">
                <a:solidFill>
                  <a:srgbClr val="000000"/>
                </a:solidFill>
              </a:rPr>
              <a:t>   </a:t>
            </a:r>
            <a:r>
              <a:rPr lang="ru-RU" sz="2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dec, mas   </a:t>
            </a:r>
            <a:r>
              <a:rPr lang="en-US" sz="1400">
                <a:solidFill>
                  <a:srgbClr val="000000"/>
                </a:solidFill>
              </a:rPr>
              <a:t>+</a:t>
            </a:r>
            <a:r>
              <a:rPr lang="en-US" sz="16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8436" name="TextBox 61"/>
          <p:cNvSpPr txBox="1">
            <a:spLocks noChangeArrowheads="1"/>
          </p:cNvSpPr>
          <p:nvPr/>
        </p:nvSpPr>
        <p:spPr bwMode="auto">
          <a:xfrm>
            <a:off x="-68263" y="6016625"/>
            <a:ext cx="340042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ru-RU" sz="1200">
                <a:solidFill>
                  <a:srgbClr val="000000"/>
                </a:solidFill>
              </a:rPr>
              <a:t>-</a:t>
            </a:r>
            <a:r>
              <a:rPr lang="en-US" sz="1200">
                <a:solidFill>
                  <a:srgbClr val="000000"/>
                </a:solidFill>
              </a:rPr>
              <a:t>10</a:t>
            </a:r>
            <a:r>
              <a:rPr lang="ru-RU" sz="2400">
                <a:solidFill>
                  <a:srgbClr val="000000"/>
                </a:solidFill>
              </a:rPr>
              <a:t>  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ru-RU" sz="24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    </a:t>
            </a:r>
            <a:r>
              <a:rPr lang="en-US" sz="1600">
                <a:solidFill>
                  <a:srgbClr val="000000"/>
                </a:solidFill>
              </a:rPr>
              <a:t>RA, mas</a:t>
            </a:r>
            <a:r>
              <a:rPr lang="en-US" sz="2400">
                <a:solidFill>
                  <a:srgbClr val="000000"/>
                </a:solidFill>
              </a:rPr>
              <a:t>        </a:t>
            </a:r>
            <a:r>
              <a:rPr lang="en-US" sz="1200">
                <a:solidFill>
                  <a:srgbClr val="000000"/>
                </a:solidFill>
              </a:rPr>
              <a:t>+10</a:t>
            </a:r>
          </a:p>
        </p:txBody>
      </p:sp>
      <p:sp>
        <p:nvSpPr>
          <p:cNvPr id="18437" name="TextBox 39"/>
          <p:cNvSpPr txBox="1">
            <a:spLocks noChangeArrowheads="1"/>
          </p:cNvSpPr>
          <p:nvPr/>
        </p:nvSpPr>
        <p:spPr bwMode="auto">
          <a:xfrm>
            <a:off x="3556000" y="6200775"/>
            <a:ext cx="61166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latin typeface="Arial" charset="0"/>
                <a:cs typeface="Arial" charset="0"/>
              </a:rPr>
              <a:t>EM081c: </a:t>
            </a:r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</a:rPr>
              <a:t>On, Wz, Mc, Ma, Ys, Mh, Sv, Zc</a:t>
            </a:r>
            <a:endParaRPr lang="en-GB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11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cs typeface="+mj-cs"/>
              </a:rPr>
              <a:t>VLBI then</a:t>
            </a:r>
            <a:endParaRPr lang="en-GB" sz="2800" dirty="0" smtClean="0">
              <a:cs typeface="+mj-cs"/>
            </a:endParaRPr>
          </a:p>
        </p:txBody>
      </p:sp>
      <p:pic>
        <p:nvPicPr>
          <p:cNvPr id="18434" name="Picture 4" descr="OR+JE+BHn 25m kontr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781050"/>
            <a:ext cx="71374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1935163" y="6223000"/>
            <a:ext cx="50879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2000">
                <a:solidFill>
                  <a:srgbClr val="000000"/>
                </a:solidFill>
              </a:rPr>
              <a:t>First transatlantic VLBI, Onsala, Sweden, 1968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0" descr="worldmap-1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50" y="677334"/>
            <a:ext cx="9938375" cy="5896339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505356" y="-135467"/>
            <a:ext cx="7440612" cy="6371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dirty="0" smtClean="0">
                <a:cs typeface="+mj-cs"/>
              </a:rPr>
              <a:t>And now</a:t>
            </a:r>
            <a:endParaRPr lang="en-GB" sz="2800" dirty="0" smtClean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6256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cs typeface="+mj-cs"/>
              </a:rPr>
              <a:t>UniBoard: project setup</a:t>
            </a:r>
          </a:p>
        </p:txBody>
      </p:sp>
      <p:sp>
        <p:nvSpPr>
          <p:cNvPr id="967683" name="Rectangle 3"/>
          <p:cNvSpPr>
            <a:spLocks noChangeArrowheads="1"/>
          </p:cNvSpPr>
          <p:nvPr/>
        </p:nvSpPr>
        <p:spPr bwMode="auto">
          <a:xfrm>
            <a:off x="2611438" y="44831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67684" name="Rectangle 4"/>
          <p:cNvSpPr>
            <a:spLocks noChangeArrowheads="1"/>
          </p:cNvSpPr>
          <p:nvPr/>
        </p:nvSpPr>
        <p:spPr bwMode="auto">
          <a:xfrm>
            <a:off x="-61913" y="404813"/>
            <a:ext cx="990282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67685" name="Rectangle 5"/>
          <p:cNvSpPr>
            <a:spLocks noChangeArrowheads="1"/>
          </p:cNvSpPr>
          <p:nvPr/>
        </p:nvSpPr>
        <p:spPr bwMode="auto">
          <a:xfrm>
            <a:off x="877888" y="587375"/>
            <a:ext cx="8366125" cy="598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981" tIns="45183" rIns="91981" bIns="45183"/>
          <a:lstStyle/>
          <a:p>
            <a:pPr marL="457200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endParaRPr lang="en-US" sz="2000" dirty="0">
              <a:solidFill>
                <a:schemeClr val="tx1"/>
              </a:solidFill>
              <a:cs typeface="+mn-cs"/>
            </a:endParaRPr>
          </a:p>
          <a:p>
            <a:pPr marL="457200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cs typeface="+mn-cs"/>
              </a:rPr>
              <a:t>UniBoard: Joint </a:t>
            </a:r>
            <a:r>
              <a:rPr lang="en-US" sz="2400" dirty="0">
                <a:solidFill>
                  <a:schemeClr val="tx1"/>
                </a:solidFill>
                <a:cs typeface="+mn-cs"/>
              </a:rPr>
              <a:t>Research Activity in RadioNet FP7</a:t>
            </a:r>
          </a:p>
          <a:p>
            <a:pPr marL="914400" lvl="1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4080"/>
                </a:solidFill>
                <a:cs typeface="+mn-cs"/>
              </a:rPr>
              <a:t>Kick-off January 2009</a:t>
            </a:r>
            <a:endParaRPr lang="en-US" sz="2000" dirty="0">
              <a:solidFill>
                <a:schemeClr val="tx1"/>
              </a:solidFill>
              <a:cs typeface="+mn-cs"/>
            </a:endParaRPr>
          </a:p>
          <a:p>
            <a:pPr marL="457200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7 partners at first, </a:t>
            </a:r>
            <a:r>
              <a:rPr lang="en-US" sz="2400" dirty="0" smtClean="0">
                <a:solidFill>
                  <a:schemeClr val="tx1"/>
                </a:solidFill>
                <a:cs typeface="+mn-cs"/>
              </a:rPr>
              <a:t>2 joined </a:t>
            </a:r>
            <a:r>
              <a:rPr lang="en-US" sz="2400" dirty="0">
                <a:solidFill>
                  <a:schemeClr val="tx1"/>
                </a:solidFill>
                <a:cs typeface="+mn-cs"/>
              </a:rPr>
              <a:t>in later</a:t>
            </a:r>
          </a:p>
          <a:p>
            <a:pPr marL="914400" lvl="1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4080"/>
                </a:solidFill>
                <a:cs typeface="+mn-cs"/>
              </a:rPr>
              <a:t>JIVE, ASTRON, INAF, Bordeaux, Orleans, UMAN, KASI</a:t>
            </a:r>
          </a:p>
          <a:p>
            <a:pPr marL="914400" lvl="1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4080"/>
                </a:solidFill>
                <a:cs typeface="+mn-cs"/>
              </a:rPr>
              <a:t>Followed by Oxford and ShAO</a:t>
            </a:r>
          </a:p>
          <a:p>
            <a:pPr marL="457200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endParaRPr lang="en-US" sz="2000" dirty="0">
              <a:solidFill>
                <a:schemeClr val="tx1"/>
              </a:solidFill>
              <a:cs typeface="+mn-cs"/>
            </a:endParaRPr>
          </a:p>
          <a:p>
            <a:pPr marL="457200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Board development + four separate applications</a:t>
            </a:r>
          </a:p>
          <a:p>
            <a:pPr marL="914400" lvl="1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4080"/>
                </a:solidFill>
                <a:cs typeface="+mn-cs"/>
              </a:rPr>
              <a:t>VLBI </a:t>
            </a:r>
            <a:r>
              <a:rPr lang="en-US" sz="2000" dirty="0" smtClean="0">
                <a:solidFill>
                  <a:srgbClr val="004080"/>
                </a:solidFill>
                <a:cs typeface="+mn-cs"/>
              </a:rPr>
              <a:t>correlator</a:t>
            </a:r>
            <a:endParaRPr lang="en-US" sz="2000" dirty="0">
              <a:solidFill>
                <a:srgbClr val="004080"/>
              </a:solidFill>
              <a:cs typeface="+mn-cs"/>
            </a:endParaRPr>
          </a:p>
          <a:p>
            <a:pPr marL="914400" lvl="1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4080"/>
                </a:solidFill>
                <a:cs typeface="+mn-cs"/>
              </a:rPr>
              <a:t>digital backend</a:t>
            </a:r>
          </a:p>
          <a:p>
            <a:pPr marL="914400" lvl="1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4080"/>
                </a:solidFill>
                <a:cs typeface="+mn-cs"/>
              </a:rPr>
              <a:t>pulsar </a:t>
            </a:r>
            <a:r>
              <a:rPr lang="en-US" sz="2000" dirty="0">
                <a:solidFill>
                  <a:srgbClr val="004080"/>
                </a:solidFill>
                <a:cs typeface="+mn-cs"/>
              </a:rPr>
              <a:t>binning </a:t>
            </a:r>
            <a:r>
              <a:rPr lang="en-US" sz="2000" dirty="0" smtClean="0">
                <a:solidFill>
                  <a:srgbClr val="004080"/>
                </a:solidFill>
                <a:cs typeface="+mn-cs"/>
              </a:rPr>
              <a:t>machine</a:t>
            </a:r>
            <a:endParaRPr lang="en-US" sz="2000" dirty="0">
              <a:solidFill>
                <a:srgbClr val="004080"/>
              </a:solidFill>
              <a:cs typeface="+mn-cs"/>
            </a:endParaRPr>
          </a:p>
          <a:p>
            <a:pPr marL="914400" lvl="1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4080"/>
                </a:solidFill>
                <a:cs typeface="+mn-cs"/>
              </a:rPr>
              <a:t>RFI </a:t>
            </a:r>
            <a:r>
              <a:rPr lang="en-US" sz="2000" dirty="0">
                <a:solidFill>
                  <a:srgbClr val="004080"/>
                </a:solidFill>
                <a:cs typeface="+mn-cs"/>
              </a:rPr>
              <a:t>mitigation for pulsar binning</a:t>
            </a:r>
            <a:endParaRPr lang="en-US" sz="2000" dirty="0">
              <a:solidFill>
                <a:schemeClr val="tx1"/>
              </a:solidFill>
              <a:cs typeface="+mn-cs"/>
            </a:endParaRPr>
          </a:p>
          <a:p>
            <a:pPr marL="457200" indent="-457200" algn="just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cs typeface="+mn-cs"/>
              </a:rPr>
              <a:t>Followed by </a:t>
            </a:r>
          </a:p>
          <a:p>
            <a:pPr marL="914400" lvl="1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4080"/>
                </a:solidFill>
                <a:latin typeface="+mj-lt"/>
                <a:cs typeface="+mn-cs"/>
              </a:rPr>
              <a:t>APERTIF </a:t>
            </a:r>
            <a:r>
              <a:rPr lang="en-US" sz="2000" dirty="0" err="1" smtClean="0">
                <a:solidFill>
                  <a:srgbClr val="004080"/>
                </a:solidFill>
                <a:latin typeface="+mj-lt"/>
                <a:cs typeface="+mn-cs"/>
              </a:rPr>
              <a:t>beamformer</a:t>
            </a:r>
            <a:endParaRPr lang="en-US" sz="2000" dirty="0">
              <a:solidFill>
                <a:srgbClr val="004080"/>
              </a:solidFill>
              <a:latin typeface="+mj-lt"/>
              <a:cs typeface="+mn-cs"/>
            </a:endParaRPr>
          </a:p>
          <a:p>
            <a:pPr marL="914400" lvl="1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4080"/>
                </a:solidFill>
                <a:latin typeface="+mj-lt"/>
                <a:cs typeface="+mn-cs"/>
              </a:rPr>
              <a:t>all-dipole LOFAR </a:t>
            </a:r>
            <a:r>
              <a:rPr lang="en-US" sz="2000" dirty="0" smtClean="0">
                <a:solidFill>
                  <a:srgbClr val="004080"/>
                </a:solidFill>
                <a:latin typeface="+mj-lt"/>
                <a:cs typeface="+mn-cs"/>
              </a:rPr>
              <a:t>correlator</a:t>
            </a:r>
            <a:endParaRPr lang="en-US" sz="2000" dirty="0">
              <a:solidFill>
                <a:srgbClr val="004080"/>
              </a:solidFill>
              <a:latin typeface="+mj-lt"/>
              <a:cs typeface="+mn-cs"/>
            </a:endParaRPr>
          </a:p>
          <a:p>
            <a:pPr marL="914400" lvl="1" indent="-4572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GB" sz="2000" dirty="0" err="1" smtClean="0">
                <a:solidFill>
                  <a:srgbClr val="004080"/>
                </a:solidFill>
                <a:latin typeface="+mj-lt"/>
                <a:cs typeface="+mn-cs"/>
              </a:rPr>
              <a:t>Filterbank</a:t>
            </a:r>
            <a:r>
              <a:rPr lang="en-GB" sz="2000" dirty="0" smtClean="0">
                <a:solidFill>
                  <a:srgbClr val="004080"/>
                </a:solidFill>
                <a:latin typeface="+mj-lt"/>
                <a:cs typeface="+mn-cs"/>
              </a:rPr>
              <a:t> </a:t>
            </a:r>
            <a:r>
              <a:rPr lang="en-GB" sz="2000" dirty="0">
                <a:solidFill>
                  <a:srgbClr val="004080"/>
                </a:solidFill>
                <a:latin typeface="+mj-lt"/>
                <a:cs typeface="+mn-cs"/>
              </a:rPr>
              <a:t>for </a:t>
            </a:r>
            <a:r>
              <a:rPr lang="en-GB" sz="2000" dirty="0" err="1">
                <a:solidFill>
                  <a:srgbClr val="004080"/>
                </a:solidFill>
                <a:latin typeface="+mj-lt"/>
                <a:cs typeface="+mn-cs"/>
              </a:rPr>
              <a:t>Effelsberg</a:t>
            </a:r>
            <a:r>
              <a:rPr lang="en-GB" sz="2000" dirty="0">
                <a:solidFill>
                  <a:srgbClr val="004080"/>
                </a:solidFill>
                <a:latin typeface="+mj-lt"/>
                <a:cs typeface="+mn-cs"/>
              </a:rPr>
              <a:t> pulsar machine</a:t>
            </a:r>
            <a:endParaRPr lang="en-US" sz="2000" dirty="0">
              <a:solidFill>
                <a:srgbClr val="004080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s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13" y="4559300"/>
            <a:ext cx="2633662" cy="197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61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Results: hardware</a:t>
            </a:r>
            <a:endParaRPr lang="en-US" dirty="0" smtClean="0">
              <a:solidFill>
                <a:srgbClr val="0033CC"/>
              </a:solidFill>
              <a:cs typeface="+mj-cs"/>
            </a:endParaRPr>
          </a:p>
        </p:txBody>
      </p:sp>
      <p:sp>
        <p:nvSpPr>
          <p:cNvPr id="961540" name="Rectangle 4"/>
          <p:cNvSpPr>
            <a:spLocks noChangeArrowheads="1"/>
          </p:cNvSpPr>
          <p:nvPr/>
        </p:nvSpPr>
        <p:spPr bwMode="auto">
          <a:xfrm>
            <a:off x="3630613" y="1042988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61541" name="Rectangle 5"/>
          <p:cNvSpPr>
            <a:spLocks noChangeArrowheads="1"/>
          </p:cNvSpPr>
          <p:nvPr/>
        </p:nvSpPr>
        <p:spPr bwMode="auto">
          <a:xfrm>
            <a:off x="546100" y="755650"/>
            <a:ext cx="3635375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981" tIns="45183" rIns="91981" bIns="45183"/>
          <a:lstStyle/>
          <a:p>
            <a:pPr marL="285750" indent="-285750" algn="l">
              <a:defRPr/>
            </a:pPr>
            <a:endParaRPr lang="en-GB" sz="2000" dirty="0">
              <a:solidFill>
                <a:schemeClr val="tx1"/>
              </a:solidFill>
              <a:cs typeface="+mn-cs"/>
            </a:endParaRPr>
          </a:p>
          <a:p>
            <a:pPr marL="285750" indent="-285750" algn="l">
              <a:buFontTx/>
              <a:buChar char="•"/>
              <a:defRPr/>
            </a:pPr>
            <a:endParaRPr lang="en-GB" sz="2000" dirty="0">
              <a:solidFill>
                <a:schemeClr val="tx1"/>
              </a:solidFill>
              <a:cs typeface="+mn-cs"/>
            </a:endParaRPr>
          </a:p>
          <a:p>
            <a:pPr marL="285750" indent="-285750" algn="l">
              <a:defRPr/>
            </a:pPr>
            <a:endParaRPr lang="en-GB" sz="2000" dirty="0">
              <a:solidFill>
                <a:schemeClr val="tx1"/>
              </a:solidFill>
              <a:cs typeface="+mn-cs"/>
            </a:endParaRPr>
          </a:p>
          <a:p>
            <a:pPr marL="285750" indent="-285750" algn="l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defRPr/>
            </a:pPr>
            <a:endParaRPr lang="en-GB" sz="2000" dirty="0">
              <a:solidFill>
                <a:schemeClr val="tx1"/>
              </a:solidFill>
              <a:cs typeface="+mn-cs"/>
            </a:endParaRPr>
          </a:p>
          <a:p>
            <a:pPr marL="285750" indent="-285750" algn="l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endParaRPr lang="en-GB" sz="20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961542" name="Rectangle 6"/>
          <p:cNvSpPr>
            <a:spLocks noChangeArrowheads="1"/>
          </p:cNvSpPr>
          <p:nvPr/>
        </p:nvSpPr>
        <p:spPr bwMode="auto">
          <a:xfrm>
            <a:off x="7497763" y="4189413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61544" name="Rectangle 8"/>
          <p:cNvSpPr>
            <a:spLocks noChangeArrowheads="1"/>
          </p:cNvSpPr>
          <p:nvPr/>
        </p:nvSpPr>
        <p:spPr bwMode="auto">
          <a:xfrm>
            <a:off x="6932613" y="21463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61545" name="Rectangle 9"/>
          <p:cNvSpPr>
            <a:spLocks noChangeArrowheads="1"/>
          </p:cNvSpPr>
          <p:nvPr/>
        </p:nvSpPr>
        <p:spPr bwMode="auto">
          <a:xfrm>
            <a:off x="5800725" y="15113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3320" name="Picture 14" descr="xgb_connect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509963"/>
            <a:ext cx="3390900" cy="1385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unib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25" y="647700"/>
            <a:ext cx="3713163" cy="278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DSC09905 [1024x768]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425" y="4024313"/>
            <a:ext cx="3265488" cy="245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8" descr="uniboard_t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42925"/>
            <a:ext cx="3965575" cy="405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And more hardware</a:t>
            </a:r>
            <a:endParaRPr lang="en-US" dirty="0" smtClean="0">
              <a:solidFill>
                <a:srgbClr val="0033CC"/>
              </a:solidFill>
              <a:cs typeface="+mj-cs"/>
            </a:endParaRPr>
          </a:p>
        </p:txBody>
      </p:sp>
      <p:sp>
        <p:nvSpPr>
          <p:cNvPr id="961540" name="Rectangle 4"/>
          <p:cNvSpPr>
            <a:spLocks noChangeArrowheads="1"/>
          </p:cNvSpPr>
          <p:nvPr/>
        </p:nvSpPr>
        <p:spPr bwMode="auto">
          <a:xfrm>
            <a:off x="3630613" y="1042988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61541" name="Rectangle 5"/>
          <p:cNvSpPr>
            <a:spLocks noChangeArrowheads="1"/>
          </p:cNvSpPr>
          <p:nvPr/>
        </p:nvSpPr>
        <p:spPr bwMode="auto">
          <a:xfrm>
            <a:off x="546100" y="755650"/>
            <a:ext cx="3635375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981" tIns="45183" rIns="91981" bIns="45183"/>
          <a:lstStyle/>
          <a:p>
            <a:pPr marL="285750" indent="-285750" algn="l">
              <a:defRPr/>
            </a:pPr>
            <a:endParaRPr lang="en-GB" sz="2000" dirty="0">
              <a:solidFill>
                <a:schemeClr val="tx1"/>
              </a:solidFill>
              <a:cs typeface="+mn-cs"/>
            </a:endParaRPr>
          </a:p>
          <a:p>
            <a:pPr marL="285750" indent="-285750" algn="l">
              <a:buFontTx/>
              <a:buChar char="•"/>
              <a:defRPr/>
            </a:pPr>
            <a:endParaRPr lang="en-GB" sz="2000" dirty="0">
              <a:solidFill>
                <a:schemeClr val="tx1"/>
              </a:solidFill>
              <a:cs typeface="+mn-cs"/>
            </a:endParaRPr>
          </a:p>
          <a:p>
            <a:pPr marL="285750" indent="-285750" algn="l">
              <a:defRPr/>
            </a:pPr>
            <a:endParaRPr lang="en-GB" sz="2000" dirty="0">
              <a:solidFill>
                <a:schemeClr val="tx1"/>
              </a:solidFill>
              <a:cs typeface="+mn-cs"/>
            </a:endParaRPr>
          </a:p>
          <a:p>
            <a:pPr marL="285750" indent="-285750" algn="l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defRPr/>
            </a:pPr>
            <a:endParaRPr lang="en-GB" sz="2000" dirty="0">
              <a:solidFill>
                <a:schemeClr val="tx1"/>
              </a:solidFill>
              <a:cs typeface="+mn-cs"/>
            </a:endParaRPr>
          </a:p>
          <a:p>
            <a:pPr marL="285750" indent="-285750" algn="l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endParaRPr lang="en-GB" sz="20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961542" name="Rectangle 6"/>
          <p:cNvSpPr>
            <a:spLocks noChangeArrowheads="1"/>
          </p:cNvSpPr>
          <p:nvPr/>
        </p:nvSpPr>
        <p:spPr bwMode="auto">
          <a:xfrm>
            <a:off x="7497763" y="4189413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61544" name="Rectangle 8"/>
          <p:cNvSpPr>
            <a:spLocks noChangeArrowheads="1"/>
          </p:cNvSpPr>
          <p:nvPr/>
        </p:nvSpPr>
        <p:spPr bwMode="auto">
          <a:xfrm>
            <a:off x="6932613" y="21463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61545" name="Rectangle 9"/>
          <p:cNvSpPr>
            <a:spLocks noChangeArrowheads="1"/>
          </p:cNvSpPr>
          <p:nvPr/>
        </p:nvSpPr>
        <p:spPr bwMode="auto">
          <a:xfrm>
            <a:off x="5800725" y="15113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5" name="Picture 14" descr="uniboard_r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76550"/>
            <a:ext cx="4760913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8" name="Picture 9" descr="Description: D:\gunst\fotos\UniBoard\Subrack\IMG_74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819150"/>
            <a:ext cx="338455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 24"/>
          <p:cNvSpPr/>
          <p:nvPr/>
        </p:nvSpPr>
        <p:spPr>
          <a:xfrm>
            <a:off x="2563813" y="603250"/>
            <a:ext cx="3048000" cy="2027238"/>
          </a:xfrm>
          <a:custGeom>
            <a:avLst/>
            <a:gdLst>
              <a:gd name="connsiteX0" fmla="*/ 150562 w 2814740"/>
              <a:gd name="connsiteY0" fmla="*/ 90311 h 2028254"/>
              <a:gd name="connsiteX1" fmla="*/ 173140 w 2814740"/>
              <a:gd name="connsiteY1" fmla="*/ 575734 h 2028254"/>
              <a:gd name="connsiteX2" fmla="*/ 342473 w 2814740"/>
              <a:gd name="connsiteY2" fmla="*/ 575734 h 2028254"/>
              <a:gd name="connsiteX3" fmla="*/ 353762 w 2814740"/>
              <a:gd name="connsiteY3" fmla="*/ 1603023 h 2028254"/>
              <a:gd name="connsiteX4" fmla="*/ 1663273 w 2814740"/>
              <a:gd name="connsiteY4" fmla="*/ 1569156 h 2028254"/>
              <a:gd name="connsiteX5" fmla="*/ 1663273 w 2814740"/>
              <a:gd name="connsiteY5" fmla="*/ 846667 h 2028254"/>
              <a:gd name="connsiteX6" fmla="*/ 2803451 w 2814740"/>
              <a:gd name="connsiteY6" fmla="*/ 846667 h 2028254"/>
              <a:gd name="connsiteX7" fmla="*/ 2814740 w 2814740"/>
              <a:gd name="connsiteY7" fmla="*/ 11289 h 2028254"/>
              <a:gd name="connsiteX8" fmla="*/ 150562 w 2814740"/>
              <a:gd name="connsiteY8" fmla="*/ 0 h 2028254"/>
              <a:gd name="connsiteX9" fmla="*/ 150562 w 2814740"/>
              <a:gd name="connsiteY9" fmla="*/ 90311 h 202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4740" h="2028254">
                <a:moveTo>
                  <a:pt x="150562" y="90311"/>
                </a:moveTo>
                <a:cubicBezTo>
                  <a:pt x="161938" y="579496"/>
                  <a:pt x="0" y="575734"/>
                  <a:pt x="173140" y="575734"/>
                </a:cubicBezTo>
                <a:lnTo>
                  <a:pt x="342473" y="575734"/>
                </a:lnTo>
                <a:lnTo>
                  <a:pt x="353762" y="1603023"/>
                </a:lnTo>
                <a:cubicBezTo>
                  <a:pt x="1670799" y="1591669"/>
                  <a:pt x="1663273" y="2028254"/>
                  <a:pt x="1663273" y="1569156"/>
                </a:cubicBezTo>
                <a:lnTo>
                  <a:pt x="1663273" y="846667"/>
                </a:lnTo>
                <a:lnTo>
                  <a:pt x="2803451" y="846667"/>
                </a:lnTo>
                <a:lnTo>
                  <a:pt x="2814740" y="11289"/>
                </a:lnTo>
                <a:lnTo>
                  <a:pt x="150562" y="0"/>
                </a:lnTo>
                <a:lnTo>
                  <a:pt x="150562" y="903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5750"/>
            <a:ext cx="4465638" cy="2584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443288"/>
            <a:ext cx="441325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ZoneTexte 8"/>
          <p:cNvSpPr txBox="1">
            <a:spLocks noChangeArrowheads="1"/>
          </p:cNvSpPr>
          <p:nvPr/>
        </p:nvSpPr>
        <p:spPr bwMode="auto">
          <a:xfrm>
            <a:off x="5553075" y="2789238"/>
            <a:ext cx="3736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1"/>
                </a:solidFill>
                <a:latin typeface="Calibri" charset="0"/>
              </a:rPr>
              <a:t>Calibration diodes simulating pulsar pulses</a:t>
            </a:r>
          </a:p>
        </p:txBody>
      </p:sp>
      <p:sp>
        <p:nvSpPr>
          <p:cNvPr id="18437" name="ZoneTexte 9"/>
          <p:cNvSpPr txBox="1">
            <a:spLocks noChangeArrowheads="1"/>
          </p:cNvSpPr>
          <p:nvPr/>
        </p:nvSpPr>
        <p:spPr bwMode="auto">
          <a:xfrm>
            <a:off x="6642100" y="3081338"/>
            <a:ext cx="2044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  <a:latin typeface="Calibri" charset="0"/>
              </a:rPr>
              <a:t>Red </a:t>
            </a:r>
            <a:r>
              <a:rPr lang="en-US" sz="1600">
                <a:solidFill>
                  <a:schemeClr val="tx1"/>
                </a:solidFill>
                <a:latin typeface="Calibri" charset="0"/>
              </a:rPr>
              <a:t>= flagged T-F slots</a:t>
            </a:r>
          </a:p>
        </p:txBody>
      </p:sp>
      <p:sp>
        <p:nvSpPr>
          <p:cNvPr id="18438" name="ZoneTexte 10"/>
          <p:cNvSpPr txBox="1">
            <a:spLocks noChangeArrowheads="1"/>
          </p:cNvSpPr>
          <p:nvPr/>
        </p:nvSpPr>
        <p:spPr bwMode="auto">
          <a:xfrm>
            <a:off x="5843588" y="5994400"/>
            <a:ext cx="362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  <a:latin typeface="Calibri" charset="0"/>
              </a:rPr>
              <a:t>Blue</a:t>
            </a:r>
            <a:r>
              <a:rPr lang="en-US" sz="1600">
                <a:solidFill>
                  <a:schemeClr val="tx1"/>
                </a:solidFill>
                <a:latin typeface="Calibri" charset="0"/>
              </a:rPr>
              <a:t>= initial total power profile (with RFI)</a:t>
            </a:r>
          </a:p>
          <a:p>
            <a:r>
              <a:rPr lang="en-US" sz="1600">
                <a:solidFill>
                  <a:srgbClr val="FF0000"/>
                </a:solidFill>
                <a:latin typeface="Calibri" charset="0"/>
              </a:rPr>
              <a:t>Red</a:t>
            </a:r>
            <a:r>
              <a:rPr lang="en-US" sz="1600">
                <a:solidFill>
                  <a:schemeClr val="tx1"/>
                </a:solidFill>
                <a:latin typeface="Calibri" charset="0"/>
              </a:rPr>
              <a:t>= power profile after blanking 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6018213" y="2190750"/>
            <a:ext cx="2698750" cy="400050"/>
          </a:xfrm>
          <a:prstGeom prst="rect">
            <a:avLst/>
          </a:prstGeom>
          <a:solidFill>
            <a:srgbClr val="FF505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atin typeface="+mn-lt"/>
                <a:ea typeface="+mn-ea"/>
                <a:cs typeface="+mn-cs"/>
              </a:rPr>
              <a:t>Cyclostationary</a:t>
            </a:r>
            <a:r>
              <a:rPr lang="en-US" sz="2000" dirty="0">
                <a:latin typeface="+mn-lt"/>
                <a:ea typeface="+mn-ea"/>
                <a:cs typeface="+mn-cs"/>
              </a:rPr>
              <a:t> detector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1420813" y="2225675"/>
            <a:ext cx="2274887" cy="369888"/>
          </a:xfrm>
          <a:prstGeom prst="rect">
            <a:avLst/>
          </a:prstGeom>
          <a:solidFill>
            <a:srgbClr val="FF505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+mn-lt"/>
                <a:ea typeface="+mn-ea"/>
                <a:cs typeface="+mn-cs"/>
              </a:rPr>
              <a:t>Robust power detector</a:t>
            </a:r>
          </a:p>
        </p:txBody>
      </p:sp>
      <p:pic>
        <p:nvPicPr>
          <p:cNvPr id="18441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668338"/>
            <a:ext cx="639445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Image 17" descr="logo_univ_orlean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3" y="0"/>
            <a:ext cx="11096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Image 18" descr="obsnanca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628650"/>
            <a:ext cx="12588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Rectangle 3"/>
          <p:cNvSpPr>
            <a:spLocks noChangeArrowheads="1"/>
          </p:cNvSpPr>
          <p:nvPr/>
        </p:nvSpPr>
        <p:spPr bwMode="auto">
          <a:xfrm>
            <a:off x="230188" y="5537200"/>
            <a:ext cx="5135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buFontTx/>
              <a:buChar char="•"/>
            </a:pPr>
            <a:r>
              <a:rPr lang="en-US" sz="900" b="1">
                <a:solidFill>
                  <a:schemeClr val="tx1"/>
                </a:solidFill>
                <a:latin typeface="Calibri" charset="0"/>
                <a:cs typeface="Times New Roman" charset="0"/>
              </a:rPr>
              <a:t>D. AIT-ALLAL, R. WEBER, C. DUMEZ-VIOU, I. COGNARD, AND G. THEUREAU</a:t>
            </a:r>
            <a:endParaRPr lang="fr-FR" sz="800">
              <a:solidFill>
                <a:schemeClr val="tx1"/>
              </a:solidFill>
              <a:cs typeface="Arial" charset="0"/>
            </a:endParaRPr>
          </a:p>
          <a:p>
            <a:pPr algn="just"/>
            <a:r>
              <a:rPr lang="en-US" sz="900">
                <a:solidFill>
                  <a:schemeClr val="tx1"/>
                </a:solidFill>
                <a:latin typeface="Calibri" charset="0"/>
                <a:cs typeface="Times New Roman" charset="0"/>
              </a:rPr>
              <a:t>Rfi Mitigation Implementation For Pulsar Radioastronomy EUSIPCO'10, Aalborg, DN, August 2010.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8445" name="Rectangle 4"/>
          <p:cNvSpPr>
            <a:spLocks noChangeArrowheads="1"/>
          </p:cNvSpPr>
          <p:nvPr/>
        </p:nvSpPr>
        <p:spPr bwMode="auto">
          <a:xfrm>
            <a:off x="220663" y="5835650"/>
            <a:ext cx="512286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buFontTx/>
              <a:buChar char="•"/>
            </a:pPr>
            <a:r>
              <a:rPr lang="en-US" sz="900" b="1">
                <a:solidFill>
                  <a:srgbClr val="000000"/>
                </a:solidFill>
                <a:latin typeface="Calibri" charset="0"/>
                <a:cs typeface="Times New Roman" charset="0"/>
              </a:rPr>
              <a:t>D. AIT-ALLAL</a:t>
            </a:r>
            <a:r>
              <a:rPr lang="fr-FR" sz="900" b="1">
                <a:solidFill>
                  <a:srgbClr val="000000"/>
                </a:solidFill>
                <a:latin typeface="Calibri" charset="0"/>
                <a:cs typeface="Times New Roman" charset="0"/>
              </a:rPr>
              <a:t>, R.WEBER, C.DUMEZ-VIOU</a:t>
            </a:r>
            <a:endParaRPr lang="fr-FR" sz="800">
              <a:solidFill>
                <a:srgbClr val="000000"/>
              </a:solidFill>
              <a:cs typeface="Arial" charset="0"/>
            </a:endParaRPr>
          </a:p>
          <a:p>
            <a:pPr algn="l"/>
            <a:r>
              <a:rPr lang="en-US" sz="900">
                <a:solidFill>
                  <a:srgbClr val="000000"/>
                </a:solidFill>
                <a:latin typeface="Calibri" charset="0"/>
                <a:cs typeface="Times New Roman" charset="0"/>
              </a:rPr>
              <a:t>RFI mitigation at Nancay Observatory: Impulsive Signal Processing in proceedings of “RFI mitigation workshop - RFI2010”, PoS(RFI2010)021, 2010</a:t>
            </a:r>
          </a:p>
          <a:p>
            <a:pPr algn="l">
              <a:buFont typeface="Arial" charset="0"/>
              <a:buChar char="•"/>
            </a:pPr>
            <a:r>
              <a:rPr lang="en-US" sz="900" b="1">
                <a:solidFill>
                  <a:srgbClr val="000000"/>
                </a:solidFill>
                <a:latin typeface="Calibri" charset="0"/>
                <a:cs typeface="Times New Roman" charset="0"/>
              </a:rPr>
              <a:t>R. WEBER, S. CHANGUEL </a:t>
            </a:r>
            <a:r>
              <a:rPr lang="en-US" sz="900">
                <a:solidFill>
                  <a:srgbClr val="000000"/>
                </a:solidFill>
                <a:latin typeface="Calibri" charset="0"/>
              </a:rPr>
              <a:t>,</a:t>
            </a:r>
            <a:r>
              <a:rPr lang="en-US" sz="900" b="1">
                <a:solidFill>
                  <a:srgbClr val="000000"/>
                </a:solidFill>
                <a:latin typeface="Calibri" charset="0"/>
                <a:cs typeface="Times New Roman" charset="0"/>
              </a:rPr>
              <a:t>C. DUMEZ-VIOU ;C. DUMEZ-VIOU </a:t>
            </a:r>
            <a:r>
              <a:rPr lang="en-US" sz="900">
                <a:solidFill>
                  <a:srgbClr val="000000"/>
                </a:solidFill>
                <a:latin typeface="Calibri" charset="0"/>
                <a:cs typeface="Times New Roman" charset="0"/>
              </a:rPr>
              <a:t>Real-time RFI mitigation on a new generation digital board: UNIBOARD, JS 2011, Ursi France, </a:t>
            </a:r>
            <a:r>
              <a:rPr lang="en-US" sz="900">
                <a:solidFill>
                  <a:srgbClr val="000000"/>
                </a:solidFill>
                <a:latin typeface="Calibri" charset="0"/>
              </a:rPr>
              <a:t>29-30 March 2011, Paris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8446" name="ZoneTexte 25"/>
          <p:cNvSpPr txBox="1">
            <a:spLocks noChangeArrowheads="1"/>
          </p:cNvSpPr>
          <p:nvPr/>
        </p:nvSpPr>
        <p:spPr bwMode="auto">
          <a:xfrm>
            <a:off x="4622800" y="846138"/>
            <a:ext cx="8778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800">
                <a:solidFill>
                  <a:schemeClr val="tx1"/>
                </a:solidFill>
                <a:latin typeface="Calibri" charset="0"/>
              </a:rPr>
              <a:t>Implemented on </a:t>
            </a:r>
          </a:p>
          <a:p>
            <a:r>
              <a:rPr lang="en-US" sz="800">
                <a:solidFill>
                  <a:schemeClr val="tx1"/>
                </a:solidFill>
                <a:latin typeface="Calibri" charset="0"/>
              </a:rPr>
              <a:t>UNIBOARD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369888" y="0"/>
            <a:ext cx="74406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 anchor="ctr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5pPr>
            <a:lvl6pPr marL="4572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RFI mitigation for pulsar binning machine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 bwMode="auto">
          <a:xfrm>
            <a:off x="369888" y="0"/>
            <a:ext cx="74406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 anchor="ctr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5pPr>
            <a:lvl6pPr marL="4572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/>
              <a:t>P</a:t>
            </a:r>
            <a:r>
              <a:rPr lang="en-US" dirty="0" smtClean="0"/>
              <a:t>ulsar binning machine development</a:t>
            </a:r>
            <a:endParaRPr lang="en-US" dirty="0"/>
          </a:p>
        </p:txBody>
      </p:sp>
      <p:pic>
        <p:nvPicPr>
          <p:cNvPr id="2048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04838"/>
            <a:ext cx="43402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346075" y="663575"/>
            <a:ext cx="4748213" cy="5813425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rgbClr val="004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>
                <a:solidFill>
                  <a:srgbClr val="0033CC"/>
                </a:solidFill>
                <a:latin typeface="+mn-lt"/>
                <a:ea typeface="+mn-ea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rgbClr val="0033CC"/>
                </a:solidFill>
                <a:latin typeface="+mn-lt"/>
                <a:ea typeface="+mn-ea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endParaRPr lang="en-GB" sz="2000" b="1" dirty="0" smtClean="0"/>
          </a:p>
          <a:p>
            <a:pPr marL="0" indent="0">
              <a:buFontTx/>
              <a:buNone/>
              <a:defRPr/>
            </a:pPr>
            <a:r>
              <a:rPr lang="en-GB" sz="2000" b="1" dirty="0" smtClean="0"/>
              <a:t>FFT module for large transforms:</a:t>
            </a:r>
          </a:p>
          <a:p>
            <a:pPr>
              <a:defRPr/>
            </a:pPr>
            <a:r>
              <a:rPr lang="en-GB" sz="2000" dirty="0" smtClean="0"/>
              <a:t>Technology independent: The core can be used for ASICS or FPGAs from any vendor</a:t>
            </a:r>
          </a:p>
          <a:p>
            <a:pPr>
              <a:defRPr/>
            </a:pPr>
            <a:r>
              <a:rPr lang="en-GB" sz="2000" dirty="0" smtClean="0"/>
              <a:t>Transform size: From 16 to several Giga points. Limited by the size of the external memory</a:t>
            </a:r>
          </a:p>
          <a:p>
            <a:pPr marL="0" indent="0">
              <a:buFontTx/>
              <a:buNone/>
              <a:defRPr/>
            </a:pPr>
            <a:endParaRPr lang="en-GB" sz="2000" b="1" dirty="0" smtClean="0"/>
          </a:p>
          <a:p>
            <a:pPr marL="0" indent="0">
              <a:buFontTx/>
              <a:buNone/>
              <a:defRPr/>
            </a:pPr>
            <a:r>
              <a:rPr lang="en-GB" sz="2000" b="1" dirty="0" err="1" smtClean="0"/>
              <a:t>Polynome</a:t>
            </a:r>
            <a:r>
              <a:rPr lang="en-GB" sz="2000" b="1" dirty="0" smtClean="0"/>
              <a:t> module for pulsar timing and </a:t>
            </a:r>
            <a:r>
              <a:rPr lang="en-GB" sz="2000" b="1" dirty="0" err="1" smtClean="0"/>
              <a:t>dedispersion</a:t>
            </a:r>
            <a:r>
              <a:rPr lang="en-GB" sz="2000" b="1" dirty="0" smtClean="0"/>
              <a:t> coefficients calculation:</a:t>
            </a:r>
          </a:p>
          <a:p>
            <a:pPr>
              <a:defRPr/>
            </a:pPr>
            <a:r>
              <a:rPr lang="en-GB" sz="2000" dirty="0" smtClean="0"/>
              <a:t>Completely customisable at compile time via a number of constants</a:t>
            </a:r>
          </a:p>
          <a:p>
            <a:pPr>
              <a:defRPr/>
            </a:pPr>
            <a:r>
              <a:rPr lang="en-GB" sz="2000" dirty="0" smtClean="0"/>
              <a:t>MATLAB script for auto pre-processing of the coefficients and generating a VHDL package for them</a:t>
            </a:r>
          </a:p>
          <a:p>
            <a:pPr>
              <a:defRPr/>
            </a:pPr>
            <a:r>
              <a:rPr lang="en-GB" sz="2000" dirty="0" smtClean="0"/>
              <a:t>Minimal use of multipliers</a:t>
            </a:r>
          </a:p>
          <a:p>
            <a:pPr>
              <a:defRPr/>
            </a:pPr>
            <a:endParaRPr lang="en-GB" sz="2000" dirty="0"/>
          </a:p>
        </p:txBody>
      </p:sp>
      <p:pic>
        <p:nvPicPr>
          <p:cNvPr id="20484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4470400"/>
            <a:ext cx="46482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5514975" y="5953125"/>
            <a:ext cx="350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000000"/>
                </a:solidFill>
              </a:rPr>
              <a:t>Schematic for order 5 polynome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6" name="TextBox 22"/>
          <p:cNvSpPr txBox="1">
            <a:spLocks noChangeArrowheads="1"/>
          </p:cNvSpPr>
          <p:nvPr/>
        </p:nvSpPr>
        <p:spPr bwMode="auto">
          <a:xfrm>
            <a:off x="5102225" y="3438525"/>
            <a:ext cx="4510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000000"/>
                </a:solidFill>
              </a:rPr>
              <a:t>FFT module with 4 parallel butterfly units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 bwMode="auto">
          <a:xfrm>
            <a:off x="369888" y="0"/>
            <a:ext cx="74406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 anchor="ctr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5pPr>
            <a:lvl6pPr marL="4572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And something we did not think of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46075" y="663575"/>
            <a:ext cx="5257800" cy="5813425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rgbClr val="004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>
                <a:solidFill>
                  <a:srgbClr val="0033CC"/>
                </a:solidFill>
                <a:latin typeface="+mn-lt"/>
                <a:ea typeface="+mn-ea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rgbClr val="0033CC"/>
                </a:solidFill>
                <a:latin typeface="+mn-lt"/>
                <a:ea typeface="+mn-ea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endParaRPr lang="en-GB" sz="1800" dirty="0" smtClean="0"/>
          </a:p>
          <a:p>
            <a:pPr>
              <a:defRPr/>
            </a:pPr>
            <a:endParaRPr lang="en-GB" sz="1800" dirty="0"/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960813"/>
            <a:ext cx="8845550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890588"/>
            <a:ext cx="6570663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603250" y="3175000"/>
            <a:ext cx="788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Work by G. Comoretto (INAF) and Guenther Knittel (MPG)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cs typeface="+mj-cs"/>
              </a:rPr>
              <a:t>Joint Institute for VLBI in Europe</a:t>
            </a:r>
            <a:endParaRPr lang="en-GB" sz="2800" dirty="0" smtClean="0">
              <a:cs typeface="+mj-cs"/>
            </a:endParaRP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01675"/>
            <a:ext cx="8415338" cy="5588000"/>
          </a:xfrm>
        </p:spPr>
        <p:txBody>
          <a:bodyPr/>
          <a:lstStyle/>
          <a:p>
            <a:pPr lvl="1">
              <a:lnSpc>
                <a:spcPct val="80000"/>
              </a:lnSpc>
              <a:buFontTx/>
              <a:buNone/>
              <a:defRPr/>
            </a:pPr>
            <a:endParaRPr lang="en-US" sz="1800" dirty="0" smtClean="0"/>
          </a:p>
          <a:p>
            <a:pPr>
              <a:lnSpc>
                <a:spcPct val="80000"/>
              </a:lnSpc>
              <a:defRPr/>
            </a:pPr>
            <a:endParaRPr lang="en-US" sz="2000" dirty="0">
              <a:cs typeface="+mn-cs"/>
            </a:endParaRPr>
          </a:p>
        </p:txBody>
      </p:sp>
      <p:pic>
        <p:nvPicPr>
          <p:cNvPr id="12" name="Picture 5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88" y="4581525"/>
            <a:ext cx="3397250" cy="1916113"/>
          </a:xfrm>
          <a:prstGeom prst="rect">
            <a:avLst/>
          </a:prstGeom>
          <a:noFill/>
          <a:ln>
            <a:noFill/>
          </a:ln>
          <a:effectLst>
            <a:outerShdw blurRad="127000" dist="203199" dir="1379995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0475" y="698500"/>
            <a:ext cx="1892300" cy="2849563"/>
          </a:xfrm>
          <a:prstGeom prst="rect">
            <a:avLst/>
          </a:prstGeom>
          <a:noFill/>
          <a:ln>
            <a:noFill/>
          </a:ln>
          <a:effectLst>
            <a:outerShdw blurRad="50800" dist="139700" dir="198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worldmap-12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3965575"/>
            <a:ext cx="4637088" cy="2751138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/>
          <p:cNvSpPr txBox="1">
            <a:spLocks noChangeArrowheads="1"/>
          </p:cNvSpPr>
          <p:nvPr/>
        </p:nvSpPr>
        <p:spPr bwMode="auto">
          <a:xfrm>
            <a:off x="438150" y="693738"/>
            <a:ext cx="6878638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122535" bIns="45183"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rgbClr val="004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>
                <a:solidFill>
                  <a:srgbClr val="0033CC"/>
                </a:solidFill>
                <a:latin typeface="+mn-lt"/>
                <a:ea typeface="+mn-ea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rgbClr val="0033CC"/>
                </a:solidFill>
                <a:latin typeface="+mn-lt"/>
                <a:ea typeface="+mn-ea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2000" dirty="0" smtClean="0"/>
              <a:t>Promote and advance the use of VLBI for astronomy</a:t>
            </a:r>
          </a:p>
          <a:p>
            <a:pPr marL="520221" lvl="1">
              <a:defRPr/>
            </a:pPr>
            <a:r>
              <a:rPr lang="en-US" sz="1800" dirty="0" smtClean="0"/>
              <a:t>Central correlation for European VLBI Network</a:t>
            </a:r>
          </a:p>
          <a:p>
            <a:pPr marL="520221" lvl="1">
              <a:defRPr/>
            </a:pPr>
            <a:r>
              <a:rPr lang="en-US" sz="1800" dirty="0" smtClean="0"/>
              <a:t>User support</a:t>
            </a:r>
          </a:p>
          <a:p>
            <a:pPr marL="520221" lvl="1">
              <a:defRPr/>
            </a:pPr>
            <a:r>
              <a:rPr lang="en-US" sz="1800" dirty="0" smtClean="0"/>
              <a:t>Innovation</a:t>
            </a:r>
          </a:p>
          <a:p>
            <a:pPr marL="120171">
              <a:defRPr/>
            </a:pPr>
            <a:r>
              <a:rPr lang="en-US" sz="2200" dirty="0" smtClean="0"/>
              <a:t>Base budget from partners in 8 countries: </a:t>
            </a:r>
          </a:p>
          <a:p>
            <a:pPr marL="800789" lvl="2">
              <a:defRPr/>
            </a:pPr>
            <a:r>
              <a:rPr lang="en-US" sz="1600" dirty="0" smtClean="0"/>
              <a:t>China, France, Germany, Italy, Spain, Sweden, United Kingdom, the Netherlands, South Africa</a:t>
            </a:r>
          </a:p>
          <a:p>
            <a:pPr marL="520221" lvl="1">
              <a:defRPr/>
            </a:pPr>
            <a:r>
              <a:rPr lang="en-US" sz="1800" dirty="0" smtClean="0"/>
              <a:t>hosted by ASTRON</a:t>
            </a:r>
          </a:p>
          <a:p>
            <a:pPr marL="520221" lvl="1">
              <a:defRPr/>
            </a:pPr>
            <a:r>
              <a:rPr lang="en-US" sz="1800" dirty="0" smtClean="0"/>
              <a:t>About to become an ERIC</a:t>
            </a:r>
          </a:p>
          <a:p>
            <a:pPr>
              <a:defRPr/>
            </a:pPr>
            <a:r>
              <a:rPr lang="en-US" sz="2000" dirty="0" smtClean="0"/>
              <a:t>No R&amp;D budget!</a:t>
            </a:r>
          </a:p>
          <a:p>
            <a:pPr marL="520221" lvl="1">
              <a:defRPr/>
            </a:pPr>
            <a:r>
              <a:rPr lang="en-US" sz="1800" dirty="0" smtClean="0"/>
              <a:t>All R&amp;D financed through EC and NWO projects</a:t>
            </a:r>
          </a:p>
        </p:txBody>
      </p:sp>
    </p:spTree>
    <p:extLst>
      <p:ext uri="{BB962C8B-B14F-4D97-AF65-F5344CB8AC3E}">
        <p14:creationId xmlns:p14="http://schemas.microsoft.com/office/powerpoint/2010/main" val="269809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 bwMode="auto">
          <a:xfrm>
            <a:off x="369888" y="0"/>
            <a:ext cx="74406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 anchor="ctr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5pPr>
            <a:lvl6pPr marL="4572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Overkill?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46075" y="663575"/>
            <a:ext cx="5257800" cy="5813425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rgbClr val="004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>
                <a:solidFill>
                  <a:srgbClr val="0033CC"/>
                </a:solidFill>
                <a:latin typeface="+mn-lt"/>
                <a:ea typeface="+mn-ea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rgbClr val="0033CC"/>
                </a:solidFill>
                <a:latin typeface="+mn-lt"/>
                <a:ea typeface="+mn-ea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endParaRPr lang="en-GB" sz="1800" dirty="0" smtClean="0"/>
          </a:p>
          <a:p>
            <a:pPr>
              <a:defRPr/>
            </a:pPr>
            <a:endParaRPr lang="en-GB" sz="1800" dirty="0"/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714375"/>
            <a:ext cx="333375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723900"/>
            <a:ext cx="3328988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5441950"/>
            <a:ext cx="40036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5410200"/>
            <a:ext cx="3908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369888" y="0"/>
            <a:ext cx="7440612" cy="508000"/>
          </a:xfrm>
        </p:spPr>
        <p:txBody>
          <a:bodyPr/>
          <a:lstStyle/>
          <a:p>
            <a:pPr>
              <a:defRPr sz="1800"/>
            </a:pPr>
            <a:r>
              <a:rPr lang="nl-NL" sz="2800" dirty="0" smtClean="0"/>
              <a:t>JUC </a:t>
            </a:r>
            <a:r>
              <a:rPr lang="en-US" sz="2800" dirty="0"/>
              <a:t>(JIVE UniBoard Correlator)</a:t>
            </a:r>
            <a:endParaRPr sz="2800" dirty="0"/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765175" y="804863"/>
            <a:ext cx="8442325" cy="5661025"/>
          </a:xfrm>
        </p:spPr>
        <p:txBody>
          <a:bodyPr lIns="0" tIns="0" rIns="0" bIns="0">
            <a:normAutofit/>
          </a:bodyPr>
          <a:lstStyle/>
          <a:p>
            <a:pPr marL="549913" indent="-353515" defTabSz="361371">
              <a:spcBef>
                <a:spcPts val="1473"/>
              </a:spcBef>
              <a:defRPr sz="1800"/>
            </a:pPr>
            <a:r>
              <a:rPr sz="2600" dirty="0"/>
              <a:t>FX </a:t>
            </a:r>
            <a:r>
              <a:rPr sz="2600" dirty="0" smtClean="0"/>
              <a:t>correlator</a:t>
            </a:r>
            <a:endParaRPr sz="2600" dirty="0"/>
          </a:p>
          <a:p>
            <a:pPr marL="549913" indent="-353515" defTabSz="361371">
              <a:spcBef>
                <a:spcPts val="1473"/>
              </a:spcBef>
              <a:defRPr sz="1800"/>
            </a:pPr>
            <a:r>
              <a:rPr sz="2600" dirty="0"/>
              <a:t>Data </a:t>
            </a:r>
            <a:r>
              <a:rPr sz="2600" dirty="0" smtClean="0"/>
              <a:t>format: VDIF</a:t>
            </a:r>
            <a:endParaRPr sz="2600" dirty="0"/>
          </a:p>
          <a:p>
            <a:pPr marL="549913" indent="-353515" defTabSz="361371">
              <a:spcBef>
                <a:spcPts val="1473"/>
              </a:spcBef>
              <a:defRPr sz="1800"/>
            </a:pPr>
            <a:r>
              <a:rPr sz="2600" dirty="0"/>
              <a:t>Delay model: CALC10 (same as </a:t>
            </a:r>
            <a:r>
              <a:rPr lang="nl-NL" sz="2600" dirty="0" smtClean="0"/>
              <a:t>SFXC</a:t>
            </a:r>
            <a:r>
              <a:rPr sz="2600" dirty="0" smtClean="0"/>
              <a:t>)</a:t>
            </a:r>
            <a:r>
              <a:rPr sz="2600" dirty="0"/>
              <a:t>, </a:t>
            </a:r>
            <a:r>
              <a:rPr lang="nl-NL" sz="2600" dirty="0" err="1" smtClean="0"/>
              <a:t>computed</a:t>
            </a:r>
            <a:r>
              <a:rPr lang="nl-NL" sz="2600" dirty="0" smtClean="0"/>
              <a:t> on </a:t>
            </a:r>
            <a:r>
              <a:rPr sz="2600" dirty="0" smtClean="0"/>
              <a:t>external</a:t>
            </a:r>
            <a:r>
              <a:rPr lang="nl-NL" sz="2600" dirty="0" smtClean="0"/>
              <a:t> control computer</a:t>
            </a:r>
            <a:endParaRPr sz="2600" dirty="0"/>
          </a:p>
          <a:p>
            <a:pPr marL="549913" indent="-353515" defTabSz="361371">
              <a:spcBef>
                <a:spcPts val="1473"/>
              </a:spcBef>
              <a:defRPr sz="1800"/>
            </a:pPr>
            <a:r>
              <a:rPr lang="nl-NL" sz="2600" dirty="0" smtClean="0"/>
              <a:t>PFB: </a:t>
            </a:r>
            <a:r>
              <a:rPr lang="nl-NL" sz="2600" dirty="0" err="1" smtClean="0"/>
              <a:t>Blackman</a:t>
            </a:r>
            <a:r>
              <a:rPr lang="nl-NL" sz="2600" dirty="0"/>
              <a:t> </a:t>
            </a:r>
            <a:r>
              <a:rPr lang="nl-NL" sz="2600" dirty="0" smtClean="0"/>
              <a:t>Harris </a:t>
            </a:r>
            <a:r>
              <a:rPr lang="nl-NL" sz="2600" dirty="0" err="1" smtClean="0"/>
              <a:t>window</a:t>
            </a:r>
            <a:r>
              <a:rPr lang="nl-NL" sz="2600" dirty="0" smtClean="0"/>
              <a:t>, 6 taps/</a:t>
            </a:r>
            <a:r>
              <a:rPr lang="nl-NL" sz="2600" dirty="0" err="1" smtClean="0"/>
              <a:t>spectral</a:t>
            </a:r>
            <a:r>
              <a:rPr lang="nl-NL" sz="2600" dirty="0" smtClean="0"/>
              <a:t> </a:t>
            </a:r>
            <a:r>
              <a:rPr lang="nl-NL" sz="2600" dirty="0" err="1" smtClean="0"/>
              <a:t>channel</a:t>
            </a:r>
            <a:endParaRPr sz="2600" dirty="0"/>
          </a:p>
          <a:p>
            <a:pPr marL="549913" indent="-353515" defTabSz="361371">
              <a:spcBef>
                <a:spcPts val="1473"/>
              </a:spcBef>
              <a:defRPr sz="1800"/>
            </a:pPr>
            <a:r>
              <a:rPr sz="2600" dirty="0"/>
              <a:t>VEX driven, with JSON configuration file</a:t>
            </a:r>
          </a:p>
          <a:p>
            <a:pPr marL="549913" indent="-353515" defTabSz="361371">
              <a:spcBef>
                <a:spcPts val="1473"/>
              </a:spcBef>
              <a:defRPr sz="1800"/>
            </a:pPr>
            <a:r>
              <a:rPr lang="nl-NL" sz="2600" dirty="0" smtClean="0"/>
              <a:t>32 stations, 2 </a:t>
            </a:r>
            <a:r>
              <a:rPr lang="nl-NL" sz="2600" dirty="0" err="1" smtClean="0"/>
              <a:t>polarizations</a:t>
            </a:r>
            <a:r>
              <a:rPr lang="nl-NL" sz="2600" dirty="0" smtClean="0"/>
              <a:t>, 4*16 MHz </a:t>
            </a:r>
            <a:r>
              <a:rPr lang="nl-NL" sz="2600" dirty="0" err="1" smtClean="0"/>
              <a:t>subbands</a:t>
            </a:r>
            <a:endParaRPr lang="nl-NL" sz="2600" dirty="0" smtClean="0"/>
          </a:p>
          <a:p>
            <a:pPr marL="549913" indent="-353515" defTabSz="361371">
              <a:spcBef>
                <a:spcPts val="1473"/>
              </a:spcBef>
              <a:defRPr sz="1800"/>
            </a:pPr>
            <a:r>
              <a:rPr lang="nl-NL" sz="2600" dirty="0" err="1" smtClean="0"/>
              <a:t>Freq</a:t>
            </a:r>
            <a:r>
              <a:rPr lang="nl-NL" sz="2600" dirty="0" smtClean="0"/>
              <a:t>. </a:t>
            </a:r>
            <a:r>
              <a:rPr lang="nl-NL" sz="2600" dirty="0" err="1" smtClean="0"/>
              <a:t>resolution</a:t>
            </a:r>
            <a:r>
              <a:rPr lang="nl-NL" sz="2600" dirty="0" smtClean="0"/>
              <a:t> 15.625 kHz</a:t>
            </a:r>
            <a:endParaRPr sz="2600" dirty="0"/>
          </a:p>
          <a:p>
            <a:pPr marL="549913" indent="-353515" defTabSz="361371">
              <a:spcBef>
                <a:spcPts val="1473"/>
              </a:spcBef>
              <a:defRPr sz="1800"/>
            </a:pPr>
            <a:r>
              <a:rPr lang="nl-NL" sz="2600" dirty="0" smtClean="0"/>
              <a:t>32 MHz </a:t>
            </a:r>
            <a:r>
              <a:rPr lang="nl-NL" sz="2600" dirty="0" err="1" smtClean="0"/>
              <a:t>personality</a:t>
            </a:r>
            <a:r>
              <a:rPr lang="nl-NL" sz="2600" dirty="0" smtClean="0"/>
              <a:t> </a:t>
            </a:r>
            <a:r>
              <a:rPr lang="nl-NL" sz="2600" dirty="0" err="1" smtClean="0"/>
              <a:t>available</a:t>
            </a:r>
            <a:r>
              <a:rPr lang="nl-NL" sz="2600" dirty="0" smtClean="0"/>
              <a:t>, </a:t>
            </a:r>
            <a:r>
              <a:rPr lang="nl-NL" sz="2600" dirty="0" err="1" smtClean="0"/>
              <a:t>not</a:t>
            </a:r>
            <a:r>
              <a:rPr lang="nl-NL" sz="2600" dirty="0" smtClean="0"/>
              <a:t> </a:t>
            </a:r>
            <a:r>
              <a:rPr lang="nl-NL" sz="2600" dirty="0" err="1" smtClean="0"/>
              <a:t>yet</a:t>
            </a:r>
            <a:r>
              <a:rPr lang="nl-NL" sz="2600" dirty="0" smtClean="0"/>
              <a:t> </a:t>
            </a:r>
            <a:r>
              <a:rPr lang="nl-NL" sz="2600" dirty="0" err="1" smtClean="0"/>
              <a:t>tested</a:t>
            </a:r>
            <a:endParaRPr lang="nl-NL" sz="2600" dirty="0" smtClean="0"/>
          </a:p>
          <a:p>
            <a:pPr marL="549913" indent="-353515" defTabSz="361371">
              <a:spcBef>
                <a:spcPts val="1473"/>
              </a:spcBef>
              <a:defRPr sz="1800"/>
            </a:pPr>
            <a:r>
              <a:rPr lang="nl-NL" sz="2600" dirty="0" smtClean="0"/>
              <a:t>1- </a:t>
            </a:r>
            <a:r>
              <a:rPr lang="nl-NL" sz="2600" dirty="0" err="1" smtClean="0"/>
              <a:t>and</a:t>
            </a:r>
            <a:r>
              <a:rPr lang="nl-NL" sz="2600" dirty="0" smtClean="0"/>
              <a:t> 2-bits, 4 </a:t>
            </a:r>
            <a:r>
              <a:rPr lang="nl-NL" sz="2600" dirty="0" err="1" smtClean="0"/>
              <a:t>and</a:t>
            </a:r>
            <a:r>
              <a:rPr lang="nl-NL" sz="2600" dirty="0" smtClean="0"/>
              <a:t> 8 </a:t>
            </a:r>
            <a:r>
              <a:rPr lang="nl-NL" sz="2600" dirty="0" err="1" smtClean="0"/>
              <a:t>to</a:t>
            </a:r>
            <a:r>
              <a:rPr lang="nl-NL" sz="2600" dirty="0" smtClean="0"/>
              <a:t> follow </a:t>
            </a:r>
          </a:p>
          <a:p>
            <a:pPr marL="549913" indent="-353515" defTabSz="361371">
              <a:spcBef>
                <a:spcPts val="1473"/>
              </a:spcBef>
              <a:defRPr sz="1800"/>
            </a:pPr>
            <a:r>
              <a:rPr lang="nl-NL" sz="2600" dirty="0" err="1" smtClean="0"/>
              <a:t>All</a:t>
            </a:r>
            <a:r>
              <a:rPr lang="nl-NL" sz="2600" dirty="0" smtClean="0"/>
              <a:t> </a:t>
            </a:r>
            <a:r>
              <a:rPr lang="nl-NL" sz="2600" dirty="0" err="1" smtClean="0"/>
              <a:t>products</a:t>
            </a:r>
            <a:r>
              <a:rPr lang="nl-NL" sz="2600" dirty="0" smtClean="0"/>
              <a:t> are </a:t>
            </a:r>
            <a:r>
              <a:rPr lang="nl-NL" sz="2600" dirty="0" err="1" smtClean="0"/>
              <a:t>calculated</a:t>
            </a:r>
            <a:r>
              <a:rPr lang="nl-NL" sz="2600" dirty="0" smtClean="0"/>
              <a:t> </a:t>
            </a:r>
            <a:r>
              <a:rPr lang="nl-NL" sz="2600" dirty="0" err="1" smtClean="0"/>
              <a:t>all</a:t>
            </a:r>
            <a:r>
              <a:rPr lang="nl-NL" sz="2600" dirty="0" smtClean="0"/>
              <a:t> the time, </a:t>
            </a:r>
            <a:r>
              <a:rPr lang="nl-NL" sz="2600" dirty="0" err="1" smtClean="0"/>
              <a:t>selection</a:t>
            </a:r>
            <a:r>
              <a:rPr lang="nl-NL" sz="2600" dirty="0" smtClean="0"/>
              <a:t> at </a:t>
            </a:r>
            <a:r>
              <a:rPr lang="nl-NL" sz="2600" dirty="0" err="1" smtClean="0"/>
              <a:t>ouput</a:t>
            </a:r>
            <a:endParaRPr lang="nl-NL" sz="2600" dirty="0" smtClean="0"/>
          </a:p>
        </p:txBody>
      </p:sp>
    </p:spTree>
    <p:extLst>
      <p:ext uri="{BB962C8B-B14F-4D97-AF65-F5344CB8AC3E}">
        <p14:creationId xmlns:p14="http://schemas.microsoft.com/office/powerpoint/2010/main" val="12126404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1800" b="0">
                <a:uFillTx/>
              </a:defRPr>
            </a:pPr>
            <a:r>
              <a:rPr lang="nl-NL" sz="3100" dirty="0" smtClean="0">
                <a:uFill>
                  <a:solidFill>
                    <a:srgbClr val="043882"/>
                  </a:solidFill>
                </a:uFill>
              </a:rPr>
              <a:t>Status</a:t>
            </a:r>
            <a:endParaRPr sz="3100" dirty="0">
              <a:uFill>
                <a:solidFill>
                  <a:srgbClr val="043882"/>
                </a:solidFill>
              </a:uFill>
            </a:endParaRP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511175" y="874713"/>
            <a:ext cx="7132638" cy="5680075"/>
          </a:xfrm>
        </p:spPr>
        <p:txBody>
          <a:bodyPr/>
          <a:lstStyle/>
          <a:p>
            <a:pPr>
              <a:defRPr sz="1800" b="0">
                <a:uFillTx/>
              </a:defRPr>
            </a:pPr>
            <a:r>
              <a:rPr lang="nl-NL" sz="2100" dirty="0">
                <a:uFill>
                  <a:solidFill/>
                </a:uFill>
              </a:rPr>
              <a:t>Front </a:t>
            </a:r>
            <a:r>
              <a:rPr lang="nl-NL" sz="2100" dirty="0" err="1">
                <a:uFill>
                  <a:solidFill/>
                </a:uFill>
              </a:rPr>
              <a:t>and</a:t>
            </a:r>
            <a:r>
              <a:rPr lang="nl-NL" sz="2100" dirty="0">
                <a:uFill>
                  <a:solidFill/>
                </a:uFill>
              </a:rPr>
              <a:t> Back Node designs </a:t>
            </a:r>
            <a:r>
              <a:rPr lang="nl-NL" sz="2100" dirty="0" err="1">
                <a:uFill>
                  <a:solidFill/>
                </a:uFill>
              </a:rPr>
              <a:t>operational</a:t>
            </a:r>
            <a:endParaRPr lang="nl-NL" sz="1200" dirty="0"/>
          </a:p>
          <a:p>
            <a:pPr>
              <a:defRPr sz="1800" b="0">
                <a:uFillTx/>
              </a:defRPr>
            </a:pPr>
            <a:r>
              <a:rPr lang="nl-NL" sz="2100" dirty="0" smtClean="0">
                <a:uFill>
                  <a:solidFill/>
                </a:uFill>
              </a:rPr>
              <a:t>32 </a:t>
            </a:r>
            <a:r>
              <a:rPr lang="nl-NL" sz="2100" dirty="0">
                <a:uFill>
                  <a:solidFill/>
                </a:uFill>
              </a:rPr>
              <a:t>MHz design </a:t>
            </a:r>
            <a:r>
              <a:rPr lang="nl-NL" sz="2100" dirty="0" err="1">
                <a:uFill>
                  <a:solidFill/>
                </a:uFill>
              </a:rPr>
              <a:t>meets</a:t>
            </a:r>
            <a:r>
              <a:rPr lang="nl-NL" sz="2100" dirty="0">
                <a:uFill>
                  <a:solidFill/>
                </a:uFill>
              </a:rPr>
              <a:t> timing, </a:t>
            </a:r>
            <a:r>
              <a:rPr lang="nl-NL" sz="2100" dirty="0" err="1">
                <a:uFill>
                  <a:solidFill/>
                </a:uFill>
              </a:rPr>
              <a:t>needs</a:t>
            </a:r>
            <a:r>
              <a:rPr lang="nl-NL" sz="2100" dirty="0">
                <a:uFill>
                  <a:solidFill/>
                </a:uFill>
              </a:rPr>
              <a:t> </a:t>
            </a:r>
            <a:r>
              <a:rPr lang="nl-NL" sz="2100" dirty="0" err="1">
                <a:uFill>
                  <a:solidFill/>
                </a:uFill>
              </a:rPr>
              <a:t>testing</a:t>
            </a:r>
            <a:endParaRPr lang="nl-NL" sz="2100" dirty="0">
              <a:uFill>
                <a:solidFill/>
              </a:uFill>
            </a:endParaRP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4294967295"/>
          </p:nvPr>
        </p:nvSpPr>
        <p:spPr>
          <a:xfrm>
            <a:off x="9398000" y="6670675"/>
            <a:ext cx="234950" cy="2047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7336" tIns="33668" rIns="67336" bIns="33668"/>
          <a:lstStyle/>
          <a:p>
            <a:pPr>
              <a:defRPr sz="1800" b="0">
                <a:solidFill>
                  <a:srgbClr val="000000"/>
                </a:solidFill>
                <a:uFillTx/>
              </a:defRPr>
            </a:pPr>
            <a:fld id="{76A9789B-696E-2A4F-8941-E059886B94BB}" type="slidenum">
              <a:rPr sz="900" b="1">
                <a:solidFill>
                  <a:srgbClr val="FFFFFF"/>
                </a:solidFill>
                <a:uFill>
                  <a:solidFill/>
                </a:uFill>
              </a:rPr>
              <a:pPr>
                <a:defRPr sz="1800" b="0">
                  <a:solidFill>
                    <a:srgbClr val="000000"/>
                  </a:solidFill>
                  <a:uFillTx/>
                </a:defRPr>
              </a:pPr>
              <a:t>22</a:t>
            </a:fld>
            <a:endParaRPr sz="900" b="1">
              <a:solidFill>
                <a:srgbClr val="FFFFFF"/>
              </a:solidFill>
              <a:uFill>
                <a:solidFill/>
              </a:uFill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768350" y="2508250"/>
            <a:ext cx="5641975" cy="1954213"/>
            <a:chOff x="-225261" y="1268760"/>
            <a:chExt cx="9498048" cy="3409253"/>
          </a:xfrm>
        </p:grpSpPr>
        <p:sp>
          <p:nvSpPr>
            <p:cNvPr id="6" name="Rectangle 5"/>
            <p:cNvSpPr/>
            <p:nvPr/>
          </p:nvSpPr>
          <p:spPr bwMode="auto">
            <a:xfrm>
              <a:off x="1116332" y="2202082"/>
              <a:ext cx="718902" cy="5788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73" name="TextBox 6"/>
            <p:cNvSpPr txBox="1">
              <a:spLocks noChangeArrowheads="1"/>
            </p:cNvSpPr>
            <p:nvPr/>
          </p:nvSpPr>
          <p:spPr bwMode="auto">
            <a:xfrm>
              <a:off x="956238" y="2354450"/>
              <a:ext cx="1033741" cy="34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10Gb-Eth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123863" y="2196543"/>
              <a:ext cx="718900" cy="58436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75" name="Rectangle 8"/>
            <p:cNvSpPr>
              <a:spLocks noChangeArrowheads="1"/>
            </p:cNvSpPr>
            <p:nvPr/>
          </p:nvSpPr>
          <p:spPr bwMode="auto">
            <a:xfrm>
              <a:off x="2094056" y="2289487"/>
              <a:ext cx="771185" cy="913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Packet Receiver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131393" y="2202082"/>
              <a:ext cx="721574" cy="5788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77" name="TextBox 10"/>
            <p:cNvSpPr txBox="1">
              <a:spLocks noChangeArrowheads="1"/>
            </p:cNvSpPr>
            <p:nvPr/>
          </p:nvSpPr>
          <p:spPr bwMode="auto">
            <a:xfrm>
              <a:off x="3128382" y="2354450"/>
              <a:ext cx="721900" cy="34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Mixer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842277" y="2202082"/>
              <a:ext cx="729592" cy="5788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79" name="TextBox 12"/>
            <p:cNvSpPr txBox="1">
              <a:spLocks noChangeArrowheads="1"/>
            </p:cNvSpPr>
            <p:nvPr/>
          </p:nvSpPr>
          <p:spPr bwMode="auto">
            <a:xfrm>
              <a:off x="3779913" y="2276872"/>
              <a:ext cx="839006" cy="913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Pre </a:t>
              </a:r>
              <a:r>
                <a:rPr lang="en-US" sz="700">
                  <a:latin typeface="Verdana" charset="0"/>
                  <a:cs typeface="Verdana" charset="0"/>
                </a:rPr>
                <a:t>F</a:t>
              </a:r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ilter </a:t>
              </a:r>
              <a:r>
                <a:rPr lang="en-US" sz="700">
                  <a:latin typeface="Verdana" charset="0"/>
                  <a:cs typeface="Verdana" charset="0"/>
                </a:rPr>
                <a:t>S</a:t>
              </a:r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tructure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571869" y="2202082"/>
              <a:ext cx="718900" cy="5788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81" name="TextBox 14"/>
            <p:cNvSpPr txBox="1">
              <a:spLocks noChangeArrowheads="1"/>
            </p:cNvSpPr>
            <p:nvPr/>
          </p:nvSpPr>
          <p:spPr bwMode="auto">
            <a:xfrm>
              <a:off x="4630737" y="2354450"/>
              <a:ext cx="591543" cy="34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FFT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584744" y="2202082"/>
              <a:ext cx="718902" cy="57882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83" name="TextBox 16"/>
            <p:cNvSpPr txBox="1">
              <a:spLocks noChangeArrowheads="1"/>
            </p:cNvSpPr>
            <p:nvPr/>
          </p:nvSpPr>
          <p:spPr bwMode="auto">
            <a:xfrm>
              <a:off x="5414043" y="2354450"/>
              <a:ext cx="1069382" cy="34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Normalize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605637" y="2202082"/>
              <a:ext cx="718902" cy="5788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85" name="TextBox 18"/>
            <p:cNvSpPr txBox="1">
              <a:spLocks noChangeArrowheads="1"/>
            </p:cNvSpPr>
            <p:nvPr/>
          </p:nvSpPr>
          <p:spPr bwMode="auto">
            <a:xfrm>
              <a:off x="6536135" y="2354450"/>
              <a:ext cx="851846" cy="34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Framer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599805" y="2202082"/>
              <a:ext cx="718902" cy="5788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87" name="TextBox 20"/>
            <p:cNvSpPr txBox="1">
              <a:spLocks noChangeArrowheads="1"/>
            </p:cNvSpPr>
            <p:nvPr/>
          </p:nvSpPr>
          <p:spPr bwMode="auto">
            <a:xfrm>
              <a:off x="7671216" y="2354450"/>
              <a:ext cx="569953" cy="34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FBI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118031" y="3080012"/>
              <a:ext cx="724245" cy="5788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89" name="TextBox 22"/>
            <p:cNvSpPr txBox="1">
              <a:spLocks noChangeArrowheads="1"/>
            </p:cNvSpPr>
            <p:nvPr/>
          </p:nvSpPr>
          <p:spPr bwMode="auto">
            <a:xfrm>
              <a:off x="3092722" y="3230735"/>
              <a:ext cx="759904" cy="537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Delay </a:t>
              </a:r>
              <a:r>
                <a:rPr lang="en-US" sz="700">
                  <a:latin typeface="Verdana" charset="0"/>
                  <a:cs typeface="Verdana" charset="0"/>
                </a:rPr>
                <a:t>M</a:t>
              </a:r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odel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145243" y="3567443"/>
              <a:ext cx="718900" cy="57605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91" name="TextBox 24"/>
            <p:cNvSpPr txBox="1">
              <a:spLocks noChangeArrowheads="1"/>
            </p:cNvSpPr>
            <p:nvPr/>
          </p:nvSpPr>
          <p:spPr bwMode="auto">
            <a:xfrm>
              <a:off x="2127024" y="3716633"/>
              <a:ext cx="796925" cy="40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900">
                  <a:solidFill>
                    <a:schemeClr val="tx1"/>
                  </a:solidFill>
                </a:rPr>
                <a:t>SOPC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116332" y="3229565"/>
              <a:ext cx="718902" cy="5788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93" name="TextBox 26"/>
            <p:cNvSpPr txBox="1">
              <a:spLocks noChangeArrowheads="1"/>
            </p:cNvSpPr>
            <p:nvPr/>
          </p:nvSpPr>
          <p:spPr bwMode="auto">
            <a:xfrm>
              <a:off x="1002075" y="3354666"/>
              <a:ext cx="937665" cy="34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1Gb-Eth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>
              <a:off x="827702" y="2492878"/>
              <a:ext cx="288629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1835234" y="2492878"/>
              <a:ext cx="288629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2842764" y="2492878"/>
              <a:ext cx="285958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5298787" y="2492878"/>
              <a:ext cx="285956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303646" y="2492878"/>
              <a:ext cx="301991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7324539" y="2492878"/>
              <a:ext cx="275266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8316034" y="2498417"/>
              <a:ext cx="360788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Elbow Connector 34"/>
            <p:cNvCxnSpPr>
              <a:endCxn id="16" idx="2"/>
            </p:cNvCxnSpPr>
            <p:nvPr/>
          </p:nvCxnSpPr>
          <p:spPr bwMode="auto">
            <a:xfrm flipV="1">
              <a:off x="3820897" y="2780906"/>
              <a:ext cx="2124635" cy="456968"/>
            </a:xfrm>
            <a:prstGeom prst="bentConnector2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Elbow Connector 35"/>
            <p:cNvCxnSpPr>
              <a:endCxn id="26675" idx="2"/>
            </p:cNvCxnSpPr>
            <p:nvPr/>
          </p:nvCxnSpPr>
          <p:spPr bwMode="auto">
            <a:xfrm rot="10800000">
              <a:off x="2479304" y="3201870"/>
              <a:ext cx="652089" cy="27695"/>
            </a:xfrm>
            <a:prstGeom prst="bentConnector2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36"/>
            <p:cNvCxnSpPr>
              <a:endCxn id="22" idx="1"/>
            </p:cNvCxnSpPr>
            <p:nvPr/>
          </p:nvCxnSpPr>
          <p:spPr bwMode="auto">
            <a:xfrm>
              <a:off x="1835234" y="3356962"/>
              <a:ext cx="1282798" cy="1107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1835234" y="3658838"/>
              <a:ext cx="310009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Arrow Connector 38"/>
            <p:cNvCxnSpPr>
              <a:stCxn id="26708" idx="3"/>
              <a:endCxn id="26" idx="1"/>
            </p:cNvCxnSpPr>
            <p:nvPr/>
          </p:nvCxnSpPr>
          <p:spPr bwMode="auto">
            <a:xfrm flipV="1">
              <a:off x="686061" y="3520363"/>
              <a:ext cx="430271" cy="149553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706" name="TextBox 39"/>
            <p:cNvSpPr txBox="1">
              <a:spLocks noChangeArrowheads="1"/>
            </p:cNvSpPr>
            <p:nvPr/>
          </p:nvSpPr>
          <p:spPr bwMode="auto">
            <a:xfrm>
              <a:off x="-164452" y="2348880"/>
              <a:ext cx="1167156" cy="34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ETH</a:t>
              </a:r>
              <a:r>
                <a:rPr lang="en-US" sz="700">
                  <a:latin typeface="Verdana" charset="0"/>
                  <a:cs typeface="Verdana" charset="0"/>
                </a:rPr>
                <a:t> </a:t>
              </a:r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Switch</a:t>
              </a:r>
            </a:p>
          </p:txBody>
        </p:sp>
        <p:sp>
          <p:nvSpPr>
            <p:cNvPr id="26707" name="Rectangle 40"/>
            <p:cNvSpPr>
              <a:spLocks noChangeArrowheads="1"/>
            </p:cNvSpPr>
            <p:nvPr/>
          </p:nvSpPr>
          <p:spPr bwMode="auto">
            <a:xfrm>
              <a:off x="8570146" y="2366694"/>
              <a:ext cx="702641" cy="34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Verdana" charset="0"/>
                  <a:cs typeface="Verdana" charset="0"/>
                </a:rPr>
                <a:t>Mesh</a:t>
              </a:r>
            </a:p>
          </p:txBody>
        </p:sp>
        <p:sp>
          <p:nvSpPr>
            <p:cNvPr id="26708" name="TextBox 41"/>
            <p:cNvSpPr txBox="1">
              <a:spLocks noChangeArrowheads="1"/>
            </p:cNvSpPr>
            <p:nvPr/>
          </p:nvSpPr>
          <p:spPr bwMode="auto">
            <a:xfrm>
              <a:off x="-225261" y="3306816"/>
              <a:ext cx="910209" cy="72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Control Computer</a:t>
              </a:r>
            </a:p>
          </p:txBody>
        </p:sp>
        <p:cxnSp>
          <p:nvCxnSpPr>
            <p:cNvPr id="43" name="Straight Arrow Connector 42"/>
            <p:cNvCxnSpPr>
              <a:endCxn id="44" idx="2"/>
            </p:cNvCxnSpPr>
            <p:nvPr/>
          </p:nvCxnSpPr>
          <p:spPr bwMode="auto">
            <a:xfrm flipH="1" flipV="1">
              <a:off x="2484649" y="1853125"/>
              <a:ext cx="2673" cy="34341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Rectangle 43"/>
            <p:cNvSpPr/>
            <p:nvPr/>
          </p:nvSpPr>
          <p:spPr bwMode="auto">
            <a:xfrm>
              <a:off x="2123863" y="1268760"/>
              <a:ext cx="718900" cy="58436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711" name="TextBox 44"/>
            <p:cNvSpPr txBox="1">
              <a:spLocks noChangeArrowheads="1"/>
            </p:cNvSpPr>
            <p:nvPr/>
          </p:nvSpPr>
          <p:spPr bwMode="auto">
            <a:xfrm>
              <a:off x="6960198" y="3657518"/>
              <a:ext cx="310884" cy="1020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endParaRPr lang="en-US"/>
            </a:p>
          </p:txBody>
        </p:sp>
        <p:cxnSp>
          <p:nvCxnSpPr>
            <p:cNvPr id="46" name="Straight Arrow Connector 45"/>
            <p:cNvCxnSpPr>
              <a:stCxn id="22" idx="0"/>
              <a:endCxn id="10" idx="2"/>
            </p:cNvCxnSpPr>
            <p:nvPr/>
          </p:nvCxnSpPr>
          <p:spPr bwMode="auto">
            <a:xfrm flipV="1">
              <a:off x="3481491" y="2780906"/>
              <a:ext cx="10690" cy="29910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713" name="TextBox 46"/>
            <p:cNvSpPr txBox="1">
              <a:spLocks noChangeArrowheads="1"/>
            </p:cNvSpPr>
            <p:nvPr/>
          </p:nvSpPr>
          <p:spPr bwMode="auto">
            <a:xfrm>
              <a:off x="2155506" y="1454587"/>
              <a:ext cx="656310" cy="34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DDR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 flipV="1">
              <a:off x="3852967" y="2204850"/>
              <a:ext cx="2673" cy="57051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V="1">
              <a:off x="4569195" y="2204850"/>
              <a:ext cx="2673" cy="57051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6629" name="Group 49"/>
          <p:cNvGrpSpPr>
            <a:grpSpLocks/>
          </p:cNvGrpSpPr>
          <p:nvPr/>
        </p:nvGrpSpPr>
        <p:grpSpPr bwMode="auto">
          <a:xfrm>
            <a:off x="655638" y="4618038"/>
            <a:ext cx="5359400" cy="1601787"/>
            <a:chOff x="-63213" y="188640"/>
            <a:chExt cx="9185752" cy="3072363"/>
          </a:xfrm>
        </p:grpSpPr>
        <p:sp>
          <p:nvSpPr>
            <p:cNvPr id="51" name="Rectangle 50"/>
            <p:cNvSpPr/>
            <p:nvPr/>
          </p:nvSpPr>
          <p:spPr bwMode="auto">
            <a:xfrm>
              <a:off x="777544" y="1120398"/>
              <a:ext cx="721039" cy="57854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33" name="TextBox 51"/>
            <p:cNvSpPr txBox="1">
              <a:spLocks noChangeArrowheads="1"/>
            </p:cNvSpPr>
            <p:nvPr/>
          </p:nvSpPr>
          <p:spPr bwMode="auto">
            <a:xfrm>
              <a:off x="866553" y="1271401"/>
              <a:ext cx="580393" cy="38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FBI</a:t>
              </a: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1931204" y="1120398"/>
              <a:ext cx="718317" cy="57854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35" name="TextBox 53"/>
            <p:cNvSpPr txBox="1">
              <a:spLocks noChangeArrowheads="1"/>
            </p:cNvSpPr>
            <p:nvPr/>
          </p:nvSpPr>
          <p:spPr bwMode="auto">
            <a:xfrm>
              <a:off x="1774881" y="1271396"/>
              <a:ext cx="1043357" cy="38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Deframer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082145" y="1120398"/>
              <a:ext cx="721037" cy="5785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37" name="TextBox 55"/>
            <p:cNvSpPr txBox="1">
              <a:spLocks noChangeArrowheads="1"/>
            </p:cNvSpPr>
            <p:nvPr/>
          </p:nvSpPr>
          <p:spPr bwMode="auto">
            <a:xfrm>
              <a:off x="3024028" y="1178265"/>
              <a:ext cx="847944" cy="64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Corner</a:t>
              </a:r>
            </a:p>
            <a:p>
              <a:r>
                <a:rPr lang="en-US" sz="900">
                  <a:solidFill>
                    <a:schemeClr val="tx1"/>
                  </a:solidFill>
                </a:rPr>
                <a:t>Turner</a:t>
              </a: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4284782" y="1552782"/>
              <a:ext cx="718317" cy="57549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39" name="TextBox 57"/>
            <p:cNvSpPr txBox="1">
              <a:spLocks noChangeArrowheads="1"/>
            </p:cNvSpPr>
            <p:nvPr/>
          </p:nvSpPr>
          <p:spPr bwMode="auto">
            <a:xfrm>
              <a:off x="4210140" y="1610069"/>
              <a:ext cx="880223" cy="64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Validity</a:t>
              </a:r>
            </a:p>
            <a:p>
              <a:r>
                <a:rPr lang="en-US" sz="900">
                  <a:solidFill>
                    <a:schemeClr val="tx1"/>
                  </a:solidFill>
                </a:rPr>
                <a:t>Accu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4295666" y="697147"/>
              <a:ext cx="721037" cy="57854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41" name="TextBox 59"/>
            <p:cNvSpPr txBox="1">
              <a:spLocks noChangeArrowheads="1"/>
            </p:cNvSpPr>
            <p:nvPr/>
          </p:nvSpPr>
          <p:spPr bwMode="auto">
            <a:xfrm>
              <a:off x="4239003" y="764703"/>
              <a:ext cx="826688" cy="855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Correlator</a:t>
              </a:r>
              <a:r>
                <a:rPr lang="en-US" sz="900">
                  <a:solidFill>
                    <a:schemeClr val="tx1"/>
                  </a:solidFill>
                </a:rPr>
                <a:t> </a:t>
              </a:r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Engine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4284782" y="2508899"/>
              <a:ext cx="718317" cy="57854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43" name="TextBox 61"/>
            <p:cNvSpPr txBox="1">
              <a:spLocks noChangeArrowheads="1"/>
            </p:cNvSpPr>
            <p:nvPr/>
          </p:nvSpPr>
          <p:spPr bwMode="auto">
            <a:xfrm>
              <a:off x="4253230" y="2659934"/>
              <a:ext cx="756269" cy="38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SOPC</a:t>
              </a: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5460210" y="2508899"/>
              <a:ext cx="721037" cy="57854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45" name="TextBox 63"/>
            <p:cNvSpPr txBox="1">
              <a:spLocks noChangeArrowheads="1"/>
            </p:cNvSpPr>
            <p:nvPr/>
          </p:nvSpPr>
          <p:spPr bwMode="auto">
            <a:xfrm>
              <a:off x="5333310" y="2659936"/>
              <a:ext cx="978552" cy="442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900">
                  <a:solidFill>
                    <a:schemeClr val="tx1"/>
                  </a:solidFill>
                </a:rPr>
                <a:t>1Gb-</a:t>
              </a:r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Eth</a:t>
              </a: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6050644" y="700193"/>
              <a:ext cx="721039" cy="5785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47" name="TextBox 65"/>
            <p:cNvSpPr txBox="1">
              <a:spLocks noChangeArrowheads="1"/>
            </p:cNvSpPr>
            <p:nvPr/>
          </p:nvSpPr>
          <p:spPr bwMode="auto">
            <a:xfrm>
              <a:off x="5874708" y="852302"/>
              <a:ext cx="1086039" cy="38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Formatter</a:t>
              </a: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7204305" y="700193"/>
              <a:ext cx="721039" cy="57854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49" name="TextBox 67"/>
            <p:cNvSpPr txBox="1">
              <a:spLocks noChangeArrowheads="1"/>
            </p:cNvSpPr>
            <p:nvPr/>
          </p:nvSpPr>
          <p:spPr bwMode="auto">
            <a:xfrm>
              <a:off x="7010934" y="852302"/>
              <a:ext cx="1108023" cy="442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900">
                  <a:solidFill>
                    <a:schemeClr val="tx1"/>
                  </a:solidFill>
                </a:rPr>
                <a:t>10Gb-Eth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 bwMode="auto">
            <a:xfrm flipV="1">
              <a:off x="1501303" y="1409668"/>
              <a:ext cx="432624" cy="304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0" name="Straight Arrow Connector 69"/>
            <p:cNvCxnSpPr/>
            <p:nvPr/>
          </p:nvCxnSpPr>
          <p:spPr bwMode="auto">
            <a:xfrm flipV="1">
              <a:off x="2644080" y="1403578"/>
              <a:ext cx="432624" cy="304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" name="Straight Arrow Connector 70"/>
            <p:cNvCxnSpPr/>
            <p:nvPr/>
          </p:nvCxnSpPr>
          <p:spPr bwMode="auto">
            <a:xfrm flipV="1">
              <a:off x="480967" y="1409668"/>
              <a:ext cx="291135" cy="304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2" name="Straight Arrow Connector 71"/>
            <p:cNvCxnSpPr/>
            <p:nvPr/>
          </p:nvCxnSpPr>
          <p:spPr bwMode="auto">
            <a:xfrm flipV="1">
              <a:off x="6771683" y="977284"/>
              <a:ext cx="432622" cy="304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3" name="Straight Arrow Connector 72"/>
            <p:cNvCxnSpPr/>
            <p:nvPr/>
          </p:nvCxnSpPr>
          <p:spPr bwMode="auto">
            <a:xfrm flipV="1">
              <a:off x="3433140" y="764136"/>
              <a:ext cx="0" cy="35930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4" name="Elbow Connector 73"/>
            <p:cNvCxnSpPr/>
            <p:nvPr/>
          </p:nvCxnSpPr>
          <p:spPr bwMode="auto">
            <a:xfrm flipV="1">
              <a:off x="3795021" y="989463"/>
              <a:ext cx="503365" cy="234463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Elbow Connector 74"/>
            <p:cNvCxnSpPr/>
            <p:nvPr/>
          </p:nvCxnSpPr>
          <p:spPr bwMode="auto">
            <a:xfrm>
              <a:off x="3803182" y="1586275"/>
              <a:ext cx="481600" cy="252733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6" name="Straight Arrow Connector 75"/>
            <p:cNvCxnSpPr/>
            <p:nvPr/>
          </p:nvCxnSpPr>
          <p:spPr bwMode="auto">
            <a:xfrm>
              <a:off x="5019425" y="986419"/>
              <a:ext cx="1031220" cy="304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7" name="Elbow Connector 76"/>
            <p:cNvCxnSpPr/>
            <p:nvPr/>
          </p:nvCxnSpPr>
          <p:spPr bwMode="auto">
            <a:xfrm flipV="1">
              <a:off x="5003099" y="1166071"/>
              <a:ext cx="1039383" cy="682071"/>
            </a:xfrm>
            <a:prstGeom prst="bentConnector3">
              <a:avLst>
                <a:gd name="adj1" fmla="val 79268"/>
              </a:avLst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8" name="Elbow Connector 77"/>
            <p:cNvCxnSpPr/>
            <p:nvPr/>
          </p:nvCxnSpPr>
          <p:spPr bwMode="auto">
            <a:xfrm rot="16200000" flipH="1">
              <a:off x="4677725" y="1502329"/>
              <a:ext cx="1333692" cy="661177"/>
            </a:xfrm>
            <a:prstGeom prst="bentConnector3">
              <a:avLst>
                <a:gd name="adj1" fmla="val 0"/>
              </a:avLst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9" name="Elbow Connector 78"/>
            <p:cNvCxnSpPr/>
            <p:nvPr/>
          </p:nvCxnSpPr>
          <p:spPr bwMode="auto">
            <a:xfrm>
              <a:off x="5003099" y="2036929"/>
              <a:ext cx="552341" cy="462834"/>
            </a:xfrm>
            <a:prstGeom prst="bentConnector3">
              <a:avLst>
                <a:gd name="adj1" fmla="val 99425"/>
              </a:avLst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0" name="Straight Arrow Connector 79"/>
            <p:cNvCxnSpPr/>
            <p:nvPr/>
          </p:nvCxnSpPr>
          <p:spPr bwMode="auto">
            <a:xfrm>
              <a:off x="6183969" y="2801215"/>
              <a:ext cx="489762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1" name="Straight Arrow Connector 80"/>
            <p:cNvCxnSpPr>
              <a:endCxn id="63" idx="1"/>
            </p:cNvCxnSpPr>
            <p:nvPr/>
          </p:nvCxnSpPr>
          <p:spPr bwMode="auto">
            <a:xfrm flipV="1">
              <a:off x="5008541" y="2798169"/>
              <a:ext cx="451669" cy="304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2" name="Straight Arrow Connector 81"/>
            <p:cNvCxnSpPr/>
            <p:nvPr/>
          </p:nvCxnSpPr>
          <p:spPr bwMode="auto">
            <a:xfrm flipV="1">
              <a:off x="7928064" y="977284"/>
              <a:ext cx="361880" cy="304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664" name="Rectangle 82"/>
            <p:cNvSpPr>
              <a:spLocks noChangeArrowheads="1"/>
            </p:cNvSpPr>
            <p:nvPr/>
          </p:nvSpPr>
          <p:spPr bwMode="auto">
            <a:xfrm>
              <a:off x="-63213" y="1268761"/>
              <a:ext cx="715511" cy="38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Mesh</a:t>
              </a:r>
            </a:p>
          </p:txBody>
        </p:sp>
        <p:sp>
          <p:nvSpPr>
            <p:cNvPr id="26665" name="TextBox 83"/>
            <p:cNvSpPr txBox="1">
              <a:spLocks noChangeArrowheads="1"/>
            </p:cNvSpPr>
            <p:nvPr/>
          </p:nvSpPr>
          <p:spPr bwMode="auto">
            <a:xfrm>
              <a:off x="8218073" y="836713"/>
              <a:ext cx="904466" cy="590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ETH</a:t>
              </a:r>
              <a:r>
                <a:rPr lang="en-US" sz="700">
                  <a:latin typeface="Verdana" charset="0"/>
                  <a:cs typeface="Verdana" charset="0"/>
                </a:rPr>
                <a:t> </a:t>
              </a:r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Switch</a:t>
              </a:r>
            </a:p>
          </p:txBody>
        </p:sp>
        <p:sp>
          <p:nvSpPr>
            <p:cNvPr id="26666" name="TextBox 84"/>
            <p:cNvSpPr txBox="1">
              <a:spLocks noChangeArrowheads="1"/>
            </p:cNvSpPr>
            <p:nvPr/>
          </p:nvSpPr>
          <p:spPr bwMode="auto">
            <a:xfrm>
              <a:off x="6610726" y="2670780"/>
              <a:ext cx="1523907" cy="590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Control Computer</a:t>
              </a: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3073982" y="2058245"/>
              <a:ext cx="721039" cy="5785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3073982" y="188640"/>
              <a:ext cx="721039" cy="5785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673364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 flipV="1">
              <a:off x="3433140" y="1701984"/>
              <a:ext cx="0" cy="35930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670" name="TextBox 88"/>
            <p:cNvSpPr txBox="1">
              <a:spLocks noChangeArrowheads="1"/>
            </p:cNvSpPr>
            <p:nvPr/>
          </p:nvSpPr>
          <p:spPr bwMode="auto">
            <a:xfrm>
              <a:off x="3023772" y="332655"/>
              <a:ext cx="823340" cy="38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DDR_I</a:t>
              </a:r>
            </a:p>
          </p:txBody>
        </p:sp>
        <p:sp>
          <p:nvSpPr>
            <p:cNvPr id="26671" name="TextBox 89"/>
            <p:cNvSpPr txBox="1">
              <a:spLocks noChangeArrowheads="1"/>
            </p:cNvSpPr>
            <p:nvPr/>
          </p:nvSpPr>
          <p:spPr bwMode="auto">
            <a:xfrm>
              <a:off x="2989818" y="2204863"/>
              <a:ext cx="888178" cy="38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700">
                  <a:solidFill>
                    <a:schemeClr val="tx1"/>
                  </a:solidFill>
                  <a:latin typeface="Verdana" charset="0"/>
                  <a:cs typeface="Verdana" charset="0"/>
                </a:rPr>
                <a:t>DDR_II</a:t>
              </a:r>
            </a:p>
          </p:txBody>
        </p:sp>
      </p:grpSp>
      <p:pic>
        <p:nvPicPr>
          <p:cNvPr id="26630" name="Picture 90" descr="fn_top_chipplann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1271588"/>
            <a:ext cx="205105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91" descr="bn_top_chipplanner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3844925"/>
            <a:ext cx="20510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4156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/>
          </p:cNvSpPr>
          <p:nvPr/>
        </p:nvSpPr>
        <p:spPr bwMode="auto">
          <a:xfrm rot="5400000">
            <a:off x="-651669" y="5974557"/>
            <a:ext cx="15636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9352" bIns="0" anchor="ctr"/>
          <a:lstStyle/>
          <a:p>
            <a:pPr marL="196850" algn="r" defTabSz="673100" eaLnBrk="1" hangingPunct="1">
              <a:spcBef>
                <a:spcPts val="250"/>
              </a:spcBef>
            </a:pPr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huib   08/06/10</a:t>
            </a:r>
          </a:p>
        </p:txBody>
      </p:sp>
      <p:sp>
        <p:nvSpPr>
          <p:cNvPr id="29698" name="Rectangle 9"/>
          <p:cNvSpPr>
            <a:spLocks/>
          </p:cNvSpPr>
          <p:nvPr/>
        </p:nvSpPr>
        <p:spPr bwMode="auto">
          <a:xfrm>
            <a:off x="8820150" y="6667500"/>
            <a:ext cx="10826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7409" tIns="37409" rIns="79972" bIns="37409"/>
          <a:lstStyle/>
          <a:p>
            <a:pPr marL="4763" algn="r" defTabSz="673100" eaLnBrk="1" hangingPunct="1"/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/28</a:t>
            </a:r>
          </a:p>
        </p:txBody>
      </p:sp>
      <p:sp>
        <p:nvSpPr>
          <p:cNvPr id="1111052" name="Rectangle 12"/>
          <p:cNvSpPr>
            <a:spLocks/>
          </p:cNvSpPr>
          <p:nvPr/>
        </p:nvSpPr>
        <p:spPr bwMode="auto">
          <a:xfrm>
            <a:off x="-106363" y="-98425"/>
            <a:ext cx="9999663" cy="731838"/>
          </a:xfrm>
          <a:prstGeom prst="rect">
            <a:avLst/>
          </a:prstGeom>
          <a:noFill/>
          <a:ln>
            <a:noFill/>
          </a:ln>
          <a:effectLst>
            <a:outerShdw blurRad="76200" dist="127000" dir="1379980" algn="ctr" rotWithShape="0">
              <a:schemeClr val="bg2">
                <a:alpha val="4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105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14313" y="581025"/>
            <a:ext cx="5176837" cy="2378075"/>
          </a:xfrm>
        </p:spPr>
        <p:txBody>
          <a:bodyPr rIns="122535"/>
          <a:lstStyle/>
          <a:p>
            <a:pPr>
              <a:defRPr/>
            </a:pPr>
            <a:r>
              <a:rPr lang="en-US" dirty="0"/>
              <a:t>One board roughly equivalent to MarkIV hardware correlator</a:t>
            </a:r>
          </a:p>
          <a:p>
            <a:pPr lvl="1">
              <a:defRPr/>
            </a:pPr>
            <a:r>
              <a:rPr lang="en-US" dirty="0"/>
              <a:t>At </a:t>
            </a:r>
            <a:r>
              <a:rPr lang="en-US" dirty="0" smtClean="0"/>
              <a:t>250 </a:t>
            </a:r>
            <a:r>
              <a:rPr lang="en-US" dirty="0"/>
              <a:t>Watt power consumption</a:t>
            </a:r>
            <a:r>
              <a:rPr lang="en-US" dirty="0" smtClean="0"/>
              <a:t>…</a:t>
            </a:r>
            <a:endParaRPr lang="en-US" dirty="0"/>
          </a:p>
          <a:p>
            <a:pPr>
              <a:defRPr/>
            </a:pPr>
            <a:r>
              <a:rPr lang="en-US" dirty="0" smtClean="0"/>
              <a:t>Real results</a:t>
            </a:r>
          </a:p>
          <a:p>
            <a:pPr>
              <a:defRPr/>
            </a:pPr>
            <a:r>
              <a:rPr lang="en-US" dirty="0" smtClean="0"/>
              <a:t>Close </a:t>
            </a:r>
            <a:r>
              <a:rPr lang="en-US" dirty="0"/>
              <a:t>to commissioning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sz="11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UniBoard </a:t>
            </a:r>
            <a:r>
              <a:rPr lang="en-US" dirty="0"/>
              <a:t>Correlator</a:t>
            </a:r>
          </a:p>
        </p:txBody>
      </p:sp>
      <p:pic>
        <p:nvPicPr>
          <p:cNvPr id="29702" name="Picture 2" descr="n11L4_scan11_8sta_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2603500"/>
            <a:ext cx="4956175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" descr="n11L4_scan11_8sta_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617788"/>
            <a:ext cx="4851400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9141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Lessons learned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942" y="589643"/>
            <a:ext cx="8143875" cy="5869214"/>
          </a:xfrm>
        </p:spPr>
        <p:txBody>
          <a:bodyPr/>
          <a:lstStyle/>
          <a:p>
            <a:pPr eaLnBrk="1" hangingPunct="1">
              <a:defRPr/>
            </a:pPr>
            <a:endParaRPr lang="en-US" sz="1600" dirty="0" smtClean="0"/>
          </a:p>
          <a:p>
            <a:pPr eaLnBrk="1" hangingPunct="1">
              <a:defRPr/>
            </a:pPr>
            <a:r>
              <a:rPr lang="en-US" sz="2200" dirty="0" smtClean="0"/>
              <a:t>Number of </a:t>
            </a:r>
            <a:r>
              <a:rPr lang="en-US" sz="2200" dirty="0" err="1" smtClean="0"/>
              <a:t>MUXes</a:t>
            </a:r>
            <a:r>
              <a:rPr lang="en-US" sz="2200" dirty="0" smtClean="0"/>
              <a:t> definitely not equivalent to available computing power</a:t>
            </a:r>
          </a:p>
          <a:p>
            <a:pPr eaLnBrk="1" hangingPunct="1">
              <a:defRPr/>
            </a:pPr>
            <a:r>
              <a:rPr lang="en-US" sz="2200" dirty="0" smtClean="0"/>
              <a:t>Big chips with lots of multipliers are great, but, to </a:t>
            </a:r>
            <a:r>
              <a:rPr lang="en-US" sz="2200" dirty="0"/>
              <a:t>use </a:t>
            </a:r>
            <a:r>
              <a:rPr lang="en-US" sz="2200" dirty="0" smtClean="0"/>
              <a:t>all of them one needs </a:t>
            </a:r>
            <a:r>
              <a:rPr lang="en-US" sz="2200" dirty="0"/>
              <a:t>more of everything else: registers, </a:t>
            </a:r>
            <a:r>
              <a:rPr lang="en-US" sz="2200" dirty="0" smtClean="0"/>
              <a:t>SRAM, routing resources</a:t>
            </a:r>
          </a:p>
          <a:p>
            <a:pPr eaLnBrk="1" hangingPunct="1">
              <a:defRPr/>
            </a:pPr>
            <a:r>
              <a:rPr lang="en-US" sz="2200" dirty="0" smtClean="0"/>
              <a:t>Simple things work great on FPGAs, anything slightly more complicated does not</a:t>
            </a:r>
          </a:p>
          <a:p>
            <a:pPr eaLnBrk="1" hangingPunct="1">
              <a:defRPr/>
            </a:pPr>
            <a:r>
              <a:rPr lang="en-US" sz="2200" dirty="0" smtClean="0"/>
              <a:t>Plenty of space left on FPGA, but </a:t>
            </a:r>
            <a:r>
              <a:rPr lang="en-US" sz="2200" dirty="0"/>
              <a:t>c</a:t>
            </a:r>
            <a:r>
              <a:rPr lang="en-US" sz="2200" dirty="0" smtClean="0"/>
              <a:t>orrelator design at (cutting) edge of what is possible</a:t>
            </a:r>
          </a:p>
          <a:p>
            <a:pPr eaLnBrk="1" hangingPunct="1">
              <a:defRPr/>
            </a:pPr>
            <a:r>
              <a:rPr lang="en-US" sz="2200" dirty="0" smtClean="0">
                <a:cs typeface="+mn-cs"/>
              </a:rPr>
              <a:t>Modularization of VHDL code blocks for re-use by other parties is only possible in limited cases and for limited functionality</a:t>
            </a:r>
          </a:p>
          <a:p>
            <a:pPr lvl="1" eaLnBrk="1" hangingPunct="1">
              <a:defRPr/>
            </a:pPr>
            <a:r>
              <a:rPr lang="en-US" sz="2200" dirty="0" smtClean="0"/>
              <a:t>And a waste of time in other cases</a:t>
            </a:r>
          </a:p>
          <a:p>
            <a:pPr eaLnBrk="1" hangingPunct="1">
              <a:defRPr/>
            </a:pPr>
            <a:r>
              <a:rPr lang="en-US" sz="2200" dirty="0" smtClean="0"/>
              <a:t>But good agreements on level and type of documentation very useful</a:t>
            </a:r>
          </a:p>
          <a:p>
            <a:pPr lvl="1"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cs typeface="+mj-cs"/>
              </a:rPr>
              <a:t>Next: UniBoard</a:t>
            </a:r>
            <a:r>
              <a:rPr lang="en-GB" i="1" baseline="30000" dirty="0" smtClean="0">
                <a:cs typeface="+mj-cs"/>
              </a:rPr>
              <a:t>2</a:t>
            </a:r>
            <a:endParaRPr lang="en-GB" i="1" dirty="0"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93725" y="1111250"/>
            <a:ext cx="8734425" cy="5378450"/>
          </a:xfrm>
        </p:spPr>
        <p:txBody>
          <a:bodyPr>
            <a:noAutofit/>
          </a:bodyPr>
          <a:lstStyle/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sz="1800" dirty="0" smtClean="0">
                <a:cs typeface="+mn-cs"/>
              </a:rPr>
              <a:t>Joint </a:t>
            </a:r>
            <a:r>
              <a:rPr lang="en-US" sz="1800" dirty="0">
                <a:cs typeface="+mn-cs"/>
              </a:rPr>
              <a:t>Research Activity in RadioNet3, </a:t>
            </a:r>
            <a:r>
              <a:rPr lang="en-US" sz="1800" dirty="0" smtClean="0">
                <a:cs typeface="+mn-cs"/>
              </a:rPr>
              <a:t>start </a:t>
            </a:r>
            <a:r>
              <a:rPr lang="en-US" sz="1800" dirty="0">
                <a:cs typeface="+mn-cs"/>
              </a:rPr>
              <a:t>date </a:t>
            </a:r>
            <a:r>
              <a:rPr lang="en-US" sz="1800" dirty="0" smtClean="0">
                <a:cs typeface="+mn-cs"/>
              </a:rPr>
              <a:t>July 2012 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sz="1800" dirty="0">
                <a:cs typeface="+mn-cs"/>
              </a:rPr>
              <a:t>G</a:t>
            </a:r>
            <a:r>
              <a:rPr lang="en-US" sz="1800" dirty="0" smtClean="0">
                <a:cs typeface="+mn-cs"/>
              </a:rPr>
              <a:t>eneric </a:t>
            </a:r>
            <a:r>
              <a:rPr lang="en-US" sz="1800" dirty="0">
                <a:cs typeface="+mn-cs"/>
              </a:rPr>
              <a:t>hardware complemented by a number of applications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sz="1800" dirty="0">
                <a:cs typeface="+mn-cs"/>
              </a:rPr>
              <a:t>Consolidate and build on expertise obtained through UniBoard </a:t>
            </a:r>
            <a:r>
              <a:rPr lang="en-US" sz="1800" dirty="0" smtClean="0">
                <a:cs typeface="+mn-cs"/>
              </a:rPr>
              <a:t>project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sz="1800" dirty="0" smtClean="0">
                <a:cs typeface="+mn-cs"/>
              </a:rPr>
              <a:t>Aimed at large instruments of the future, SKA</a:t>
            </a:r>
            <a:endParaRPr lang="en-US" sz="1800" dirty="0">
              <a:cs typeface="+mn-cs"/>
            </a:endParaRPr>
          </a:p>
          <a:p>
            <a:pPr marL="39688" indent="0">
              <a:lnSpc>
                <a:spcPct val="110000"/>
              </a:lnSpc>
              <a:buSzPct val="60000"/>
              <a:buNone/>
              <a:defRPr/>
            </a:pPr>
            <a:endParaRPr lang="en-US" sz="1800" b="1" dirty="0">
              <a:cs typeface="+mn-cs"/>
            </a:endParaRP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sz="1800" b="1" dirty="0">
                <a:cs typeface="+mn-cs"/>
              </a:rPr>
              <a:t>P</a:t>
            </a:r>
            <a:r>
              <a:rPr lang="en-US" sz="1800" b="1" dirty="0" smtClean="0">
                <a:cs typeface="+mn-cs"/>
              </a:rPr>
              <a:t>ower </a:t>
            </a:r>
            <a:r>
              <a:rPr lang="en-US" sz="1800" b="1" dirty="0">
                <a:cs typeface="+mn-cs"/>
              </a:rPr>
              <a:t>efficiency </a:t>
            </a:r>
            <a:r>
              <a:rPr lang="en-US" sz="1800" dirty="0">
                <a:cs typeface="+mn-cs"/>
              </a:rPr>
              <a:t>(green computing</a:t>
            </a:r>
            <a:r>
              <a:rPr lang="en-US" sz="1800" dirty="0" smtClean="0">
                <a:cs typeface="+mn-cs"/>
              </a:rPr>
              <a:t>)</a:t>
            </a:r>
            <a:endParaRPr lang="en-US" sz="1800" dirty="0">
              <a:cs typeface="+mn-cs"/>
            </a:endParaRP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sz="1800" dirty="0">
                <a:cs typeface="+mn-cs"/>
              </a:rPr>
              <a:t>Complete re-design, using</a:t>
            </a:r>
            <a:r>
              <a:rPr lang="en-US" sz="1800" b="1" dirty="0">
                <a:cs typeface="+mn-cs"/>
              </a:rPr>
              <a:t> the </a:t>
            </a:r>
            <a:r>
              <a:rPr lang="en-US" sz="1800" b="1" dirty="0" smtClean="0">
                <a:cs typeface="+mn-cs"/>
              </a:rPr>
              <a:t>newest generation </a:t>
            </a:r>
            <a:r>
              <a:rPr lang="en-US" sz="1800" b="1" dirty="0">
                <a:cs typeface="+mn-cs"/>
              </a:rPr>
              <a:t>FPGAs</a:t>
            </a:r>
            <a:r>
              <a:rPr lang="en-US" sz="1800" dirty="0">
                <a:cs typeface="+mn-cs"/>
              </a:rPr>
              <a:t>, </a:t>
            </a:r>
            <a:r>
              <a:rPr lang="en-US" sz="1800" dirty="0" smtClean="0">
                <a:cs typeface="+mn-cs"/>
              </a:rPr>
              <a:t>20nm?</a:t>
            </a:r>
            <a:endParaRPr lang="en-US" sz="1800" dirty="0">
              <a:cs typeface="+mn-cs"/>
            </a:endParaRP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sz="1800" b="1" dirty="0">
                <a:cs typeface="+mn-cs"/>
              </a:rPr>
              <a:t>Non-leaded </a:t>
            </a:r>
            <a:r>
              <a:rPr lang="en-US" sz="1800" dirty="0">
                <a:cs typeface="+mn-cs"/>
              </a:rPr>
              <a:t>components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sz="1800" dirty="0">
                <a:cs typeface="+mn-cs"/>
              </a:rPr>
              <a:t>Possible use of </a:t>
            </a:r>
            <a:r>
              <a:rPr lang="en-US" sz="1800" b="1" dirty="0">
                <a:cs typeface="+mn-cs"/>
              </a:rPr>
              <a:t>40GE, 100GE</a:t>
            </a:r>
            <a:endParaRPr lang="en-US" sz="1800" dirty="0">
              <a:cs typeface="+mn-cs"/>
            </a:endParaRP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sz="1800" dirty="0">
                <a:cs typeface="+mn-cs"/>
              </a:rPr>
              <a:t>Investigation into effects of </a:t>
            </a:r>
            <a:r>
              <a:rPr lang="en-US" sz="1800" b="1" dirty="0">
                <a:cs typeface="+mn-cs"/>
              </a:rPr>
              <a:t>hard-copy</a:t>
            </a:r>
            <a:r>
              <a:rPr lang="en-US" sz="1800" dirty="0">
                <a:cs typeface="+mn-cs"/>
              </a:rPr>
              <a:t> and </a:t>
            </a:r>
            <a:r>
              <a:rPr lang="en-US" sz="1800" b="1" dirty="0">
                <a:cs typeface="+mn-cs"/>
              </a:rPr>
              <a:t>partial hard-</a:t>
            </a:r>
            <a:r>
              <a:rPr lang="en-US" sz="1800" b="1" dirty="0" smtClean="0">
                <a:cs typeface="+mn-cs"/>
              </a:rPr>
              <a:t>copy </a:t>
            </a:r>
            <a:endParaRPr lang="en-US" sz="1800" dirty="0">
              <a:cs typeface="+mn-cs"/>
            </a:endParaRP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sz="1800" b="1" dirty="0">
                <a:cs typeface="+mn-cs"/>
              </a:rPr>
              <a:t>Tuning of algorithms and firmware design</a:t>
            </a:r>
            <a:r>
              <a:rPr lang="en-US" sz="1800" dirty="0">
                <a:cs typeface="+mn-cs"/>
              </a:rPr>
              <a:t> to minimize power consumption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sz="1800" b="1" dirty="0">
                <a:cs typeface="+mn-cs"/>
              </a:rPr>
              <a:t>Balancing of system parameters and performance </a:t>
            </a:r>
            <a:r>
              <a:rPr lang="en-US" sz="1800" dirty="0">
                <a:cs typeface="+mn-cs"/>
              </a:rPr>
              <a:t>to minimize power consumption</a:t>
            </a:r>
            <a:endParaRPr lang="en-US" sz="1800" b="1" dirty="0">
              <a:cs typeface="+mn-cs"/>
            </a:endParaRP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sz="1800" b="1" dirty="0">
                <a:cs typeface="+mn-cs"/>
              </a:rPr>
              <a:t>Standardized interfaces and coding conventions</a:t>
            </a:r>
            <a:r>
              <a:rPr lang="en-US" sz="1800" dirty="0">
                <a:cs typeface="+mn-cs"/>
              </a:rPr>
              <a:t> to facilitate sharing and re-use of </a:t>
            </a:r>
            <a:r>
              <a:rPr lang="en-US" sz="1800" dirty="0" smtClean="0">
                <a:cs typeface="+mn-cs"/>
              </a:rPr>
              <a:t>firmware</a:t>
            </a:r>
            <a:endParaRPr lang="en-US" sz="1800" dirty="0">
              <a:cs typeface="+mn-cs"/>
            </a:endParaRPr>
          </a:p>
          <a:p>
            <a:pPr>
              <a:lnSpc>
                <a:spcPct val="110000"/>
              </a:lnSpc>
              <a:defRPr/>
            </a:pPr>
            <a:endParaRPr lang="en-GB" sz="1800" dirty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UniBoard</a:t>
            </a:r>
            <a:r>
              <a:rPr lang="en-US" i="1" baseline="30000" dirty="0" smtClean="0">
                <a:cs typeface="+mj-cs"/>
              </a:rPr>
              <a:t>2</a:t>
            </a:r>
            <a:r>
              <a:rPr lang="en-US" dirty="0" smtClean="0">
                <a:cs typeface="+mj-cs"/>
              </a:rPr>
              <a:t>, </a:t>
            </a:r>
            <a:r>
              <a:rPr lang="en-US" dirty="0" err="1" smtClean="0">
                <a:cs typeface="+mj-cs"/>
              </a:rPr>
              <a:t>wishlist</a:t>
            </a:r>
            <a:endParaRPr lang="en-US" i="1" dirty="0">
              <a:cs typeface="+mj-cs"/>
            </a:endParaRPr>
          </a:p>
        </p:txBody>
      </p:sp>
      <p:pic>
        <p:nvPicPr>
          <p:cNvPr id="32770" name="Picture 10" descr="UniBoard2_ideas_sing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01650"/>
            <a:ext cx="8793162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/>
          </p:cNvSpPr>
          <p:nvPr/>
        </p:nvSpPr>
        <p:spPr bwMode="auto">
          <a:xfrm rot="5400000">
            <a:off x="-651669" y="5974557"/>
            <a:ext cx="15636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9352" bIns="0" anchor="ctr"/>
          <a:lstStyle/>
          <a:p>
            <a:pPr marL="196850" algn="r" defTabSz="673100" eaLnBrk="1" hangingPunct="1">
              <a:spcBef>
                <a:spcPts val="250"/>
              </a:spcBef>
            </a:pPr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huib   08/06/10</a:t>
            </a:r>
          </a:p>
        </p:txBody>
      </p:sp>
      <p:sp>
        <p:nvSpPr>
          <p:cNvPr id="41987" name="Rectangle 9"/>
          <p:cNvSpPr>
            <a:spLocks/>
          </p:cNvSpPr>
          <p:nvPr/>
        </p:nvSpPr>
        <p:spPr bwMode="auto">
          <a:xfrm>
            <a:off x="8820150" y="6667500"/>
            <a:ext cx="10826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7409" tIns="37409" rIns="79972" bIns="37409"/>
          <a:lstStyle/>
          <a:p>
            <a:pPr marL="4763" algn="r" defTabSz="673100" eaLnBrk="1" hangingPunct="1"/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/28</a:t>
            </a:r>
          </a:p>
        </p:txBody>
      </p:sp>
      <p:sp>
        <p:nvSpPr>
          <p:cNvPr id="1111052" name="Rectangle 12"/>
          <p:cNvSpPr>
            <a:spLocks/>
          </p:cNvSpPr>
          <p:nvPr/>
        </p:nvSpPr>
        <p:spPr bwMode="auto">
          <a:xfrm>
            <a:off x="-106363" y="-98425"/>
            <a:ext cx="9999663" cy="731838"/>
          </a:xfrm>
          <a:prstGeom prst="rect">
            <a:avLst/>
          </a:prstGeom>
          <a:noFill/>
          <a:ln>
            <a:noFill/>
          </a:ln>
          <a:effectLst>
            <a:outerShdw blurRad="76200" dist="127000" dir="1379980" algn="ctr" rotWithShape="0">
              <a:schemeClr val="bg2">
                <a:alpha val="4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105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41313" y="1038225"/>
            <a:ext cx="9145587" cy="5222875"/>
          </a:xfrm>
        </p:spPr>
        <p:txBody>
          <a:bodyPr rIns="122535"/>
          <a:lstStyle/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Prototype on 20nm (Altera Arria10)</a:t>
            </a:r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Production on 14nm (Altera Stratix10) (&gt;10000 multipliers)</a:t>
            </a:r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endParaRPr lang="en-US" dirty="0" smtClean="0"/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Focus was on SKA </a:t>
            </a:r>
            <a:r>
              <a:rPr lang="en-US" dirty="0" err="1" smtClean="0"/>
              <a:t>AAlow</a:t>
            </a:r>
            <a:r>
              <a:rPr lang="en-US" dirty="0" smtClean="0"/>
              <a:t> beam forming</a:t>
            </a:r>
          </a:p>
          <a:p>
            <a:pPr marL="725488" lvl="1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SKA </a:t>
            </a:r>
            <a:r>
              <a:rPr lang="en-US" dirty="0" err="1" smtClean="0"/>
              <a:t>AAlow</a:t>
            </a:r>
            <a:r>
              <a:rPr lang="en-US" dirty="0" smtClean="0"/>
              <a:t> correlator?</a:t>
            </a:r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endParaRPr lang="en-US" dirty="0" smtClean="0"/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Main board: single column of 4 FPGAs</a:t>
            </a:r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QSFP cages one side, backplane connector other side</a:t>
            </a:r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Only transceivers, no LVDS, no mesh</a:t>
            </a:r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Need for many transceivers to feed all the multipliers on Stratix10</a:t>
            </a:r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Limits number of I/O pins: </a:t>
            </a:r>
            <a:r>
              <a:rPr lang="en-US" i="1" dirty="0" smtClean="0"/>
              <a:t>not enough DDR memory!</a:t>
            </a:r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endParaRPr lang="en-US" dirty="0"/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Full mesh, Hybrid </a:t>
            </a:r>
            <a:r>
              <a:rPr lang="en-US" dirty="0"/>
              <a:t>M</a:t>
            </a:r>
            <a:r>
              <a:rPr lang="en-US" dirty="0" smtClean="0"/>
              <a:t>emory </a:t>
            </a:r>
            <a:r>
              <a:rPr lang="en-US" dirty="0"/>
              <a:t>C</a:t>
            </a:r>
            <a:r>
              <a:rPr lang="en-US" dirty="0" smtClean="0"/>
              <a:t>ubes and QSFP on break-out board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 smtClean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 smtClean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sz="11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UniBoard</a:t>
            </a:r>
            <a:r>
              <a:rPr lang="en-US" i="1" baseline="30000" dirty="0" smtClean="0"/>
              <a:t>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8926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/>
          </p:cNvSpPr>
          <p:nvPr/>
        </p:nvSpPr>
        <p:spPr bwMode="auto">
          <a:xfrm rot="5400000">
            <a:off x="-651669" y="5974557"/>
            <a:ext cx="15636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9352" bIns="0" anchor="ctr"/>
          <a:lstStyle/>
          <a:p>
            <a:pPr marL="196850" algn="r" defTabSz="673100" eaLnBrk="1" hangingPunct="1">
              <a:spcBef>
                <a:spcPts val="250"/>
              </a:spcBef>
            </a:pPr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huib   08/06/10</a:t>
            </a:r>
          </a:p>
        </p:txBody>
      </p:sp>
      <p:sp>
        <p:nvSpPr>
          <p:cNvPr id="41987" name="Rectangle 9"/>
          <p:cNvSpPr>
            <a:spLocks/>
          </p:cNvSpPr>
          <p:nvPr/>
        </p:nvSpPr>
        <p:spPr bwMode="auto">
          <a:xfrm>
            <a:off x="8820150" y="6667500"/>
            <a:ext cx="10826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7409" tIns="37409" rIns="79972" bIns="37409"/>
          <a:lstStyle/>
          <a:p>
            <a:pPr marL="4763" algn="r" defTabSz="673100" eaLnBrk="1" hangingPunct="1"/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/28</a:t>
            </a:r>
          </a:p>
        </p:txBody>
      </p:sp>
      <p:sp>
        <p:nvSpPr>
          <p:cNvPr id="1111052" name="Rectangle 12"/>
          <p:cNvSpPr>
            <a:spLocks/>
          </p:cNvSpPr>
          <p:nvPr/>
        </p:nvSpPr>
        <p:spPr bwMode="auto">
          <a:xfrm>
            <a:off x="-106363" y="-111125"/>
            <a:ext cx="9999663" cy="731838"/>
          </a:xfrm>
          <a:prstGeom prst="rect">
            <a:avLst/>
          </a:prstGeom>
          <a:noFill/>
          <a:ln>
            <a:noFill/>
          </a:ln>
          <a:effectLst>
            <a:outerShdw blurRad="76200" dist="127000" dir="1379980" algn="ctr" rotWithShape="0">
              <a:schemeClr val="bg2">
                <a:alpha val="4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UniBoard</a:t>
            </a:r>
            <a:r>
              <a:rPr lang="en-US" i="1" baseline="30000" dirty="0" smtClean="0"/>
              <a:t>2</a:t>
            </a:r>
            <a:r>
              <a:rPr lang="en-US" dirty="0" smtClean="0"/>
              <a:t>: possible setup</a:t>
            </a:r>
            <a:endParaRPr lang="en-US" dirty="0"/>
          </a:p>
        </p:txBody>
      </p:sp>
      <p:pic>
        <p:nvPicPr>
          <p:cNvPr id="3" name="Picture 2" descr="ub2_setu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270000"/>
            <a:ext cx="9340291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2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/>
          </p:cNvSpPr>
          <p:nvPr/>
        </p:nvSpPr>
        <p:spPr bwMode="auto">
          <a:xfrm rot="5400000">
            <a:off x="-651669" y="5974557"/>
            <a:ext cx="15636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9352" bIns="0" anchor="ctr"/>
          <a:lstStyle/>
          <a:p>
            <a:pPr marL="196850" algn="r" defTabSz="673100" eaLnBrk="1" hangingPunct="1">
              <a:spcBef>
                <a:spcPts val="250"/>
              </a:spcBef>
            </a:pPr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huib   08/06/10</a:t>
            </a:r>
          </a:p>
        </p:txBody>
      </p:sp>
      <p:sp>
        <p:nvSpPr>
          <p:cNvPr id="41987" name="Rectangle 9"/>
          <p:cNvSpPr>
            <a:spLocks/>
          </p:cNvSpPr>
          <p:nvPr/>
        </p:nvSpPr>
        <p:spPr bwMode="auto">
          <a:xfrm>
            <a:off x="8820150" y="6667500"/>
            <a:ext cx="10826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7409" tIns="37409" rIns="79972" bIns="37409"/>
          <a:lstStyle/>
          <a:p>
            <a:pPr marL="4763" algn="r" defTabSz="673100" eaLnBrk="1" hangingPunct="1"/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/28</a:t>
            </a:r>
          </a:p>
        </p:txBody>
      </p:sp>
      <p:sp>
        <p:nvSpPr>
          <p:cNvPr id="1111052" name="Rectangle 12"/>
          <p:cNvSpPr>
            <a:spLocks/>
          </p:cNvSpPr>
          <p:nvPr/>
        </p:nvSpPr>
        <p:spPr bwMode="auto">
          <a:xfrm>
            <a:off x="-106363" y="-111125"/>
            <a:ext cx="9999663" cy="731838"/>
          </a:xfrm>
          <a:prstGeom prst="rect">
            <a:avLst/>
          </a:prstGeom>
          <a:noFill/>
          <a:ln>
            <a:noFill/>
          </a:ln>
          <a:effectLst>
            <a:outerShdw blurRad="76200" dist="127000" dir="1379980" algn="ctr" rotWithShape="0">
              <a:schemeClr val="bg2">
                <a:alpha val="4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UniBoard</a:t>
            </a:r>
            <a:r>
              <a:rPr lang="en-US" i="1" baseline="30000" dirty="0" smtClean="0"/>
              <a:t>2</a:t>
            </a:r>
            <a:r>
              <a:rPr lang="en-US" dirty="0" smtClean="0"/>
              <a:t>: high-level design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35" y="1123420"/>
            <a:ext cx="4223933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0367"/>
              </p:ext>
            </p:extLst>
          </p:nvPr>
        </p:nvGraphicFramePr>
        <p:xfrm>
          <a:off x="5008562" y="3403601"/>
          <a:ext cx="4333717" cy="267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Visio" r:id="rId5" imgW="23202900" imgH="14363700" progId="Visio.Drawing.11">
                  <p:embed/>
                </p:oleObj>
              </mc:Choice>
              <mc:Fallback>
                <p:oleObj name="Visio" r:id="rId5" imgW="23202900" imgH="14363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562" y="3403601"/>
                        <a:ext cx="4333717" cy="267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3672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Radio vs. Optical Astronomy</a:t>
            </a:r>
          </a:p>
        </p:txBody>
      </p:sp>
      <p:pic>
        <p:nvPicPr>
          <p:cNvPr id="10242" name="Picture 5" descr="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706438"/>
            <a:ext cx="73533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49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82563" y="2420938"/>
            <a:ext cx="4537075" cy="3305175"/>
          </a:xfrm>
        </p:spPr>
        <p:txBody>
          <a:bodyPr/>
          <a:lstStyle/>
          <a:p>
            <a:pPr>
              <a:defRPr/>
            </a:pPr>
            <a:r>
              <a:rPr lang="en-GB" sz="2000" dirty="0" smtClean="0">
                <a:cs typeface="+mn-cs"/>
              </a:rPr>
              <a:t>Radio waves with </a:t>
            </a:r>
            <a:r>
              <a:rPr lang="en-GB" sz="2000" dirty="0" err="1" smtClean="0">
                <a:cs typeface="Lucida Sans Unicode" charset="0"/>
              </a:rPr>
              <a:t>λ</a:t>
            </a:r>
            <a:r>
              <a:rPr lang="en-GB" sz="2000" dirty="0" smtClean="0">
                <a:cs typeface="Lucida Sans Unicode" charset="0"/>
              </a:rPr>
              <a:t> of 0.7mm to 90cm</a:t>
            </a:r>
          </a:p>
          <a:p>
            <a:pPr>
              <a:defRPr/>
            </a:pPr>
            <a:r>
              <a:rPr lang="en-GB" sz="2000" dirty="0" smtClean="0">
                <a:cs typeface="Lucida Sans Unicode" charset="0"/>
              </a:rPr>
              <a:t>Compared to optical light 400 </a:t>
            </a:r>
            <a:r>
              <a:rPr lang="en-GB" sz="2000" dirty="0" smtClean="0">
                <a:latin typeface="Lucida Sans Unicode"/>
                <a:cs typeface="Lucida Sans Unicode" charset="0"/>
              </a:rPr>
              <a:t>–</a:t>
            </a:r>
            <a:r>
              <a:rPr lang="en-GB" sz="2000" dirty="0" smtClean="0">
                <a:cs typeface="Lucida Sans Unicode" charset="0"/>
              </a:rPr>
              <a:t> 700 nm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10244" name="Picture 16" descr="milky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2908300"/>
            <a:ext cx="3484562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7" descr="milkyway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3875088"/>
            <a:ext cx="3498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2" descr="408_allsk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56075"/>
            <a:ext cx="34607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3444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UniBoard</a:t>
            </a:r>
            <a:r>
              <a:rPr lang="en-US" i="1" baseline="30000" dirty="0" smtClean="0"/>
              <a:t>2</a:t>
            </a:r>
            <a:r>
              <a:rPr lang="en-US" dirty="0" smtClean="0"/>
              <a:t>: what is happening</a:t>
            </a:r>
            <a:endParaRPr lang="en-US" i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6425" y="931333"/>
            <a:ext cx="9085263" cy="557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rgbClr val="004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>
                <a:solidFill>
                  <a:srgbClr val="0033CC"/>
                </a:solidFill>
                <a:latin typeface="+mn-lt"/>
                <a:ea typeface="+mn-ea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rgbClr val="0033CC"/>
                </a:solidFill>
                <a:latin typeface="+mn-lt"/>
                <a:ea typeface="+mn-ea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/>
              <a:t>Lay-out nearly </a:t>
            </a:r>
            <a:r>
              <a:rPr lang="en-US" dirty="0" smtClean="0"/>
              <a:t>completed</a:t>
            </a:r>
            <a:endParaRPr lang="en-US" dirty="0"/>
          </a:p>
          <a:p>
            <a:pPr>
              <a:defRPr/>
            </a:pPr>
            <a:r>
              <a:rPr lang="en-US" dirty="0"/>
              <a:t>Companies selected for assembly and PCB </a:t>
            </a:r>
            <a:r>
              <a:rPr lang="en-US" dirty="0" smtClean="0"/>
              <a:t>production</a:t>
            </a:r>
          </a:p>
          <a:p>
            <a:pPr>
              <a:defRPr/>
            </a:pPr>
            <a:r>
              <a:rPr lang="en-US" dirty="0" smtClean="0"/>
              <a:t>Arria10 engineering samples ordered for prototype</a:t>
            </a:r>
          </a:p>
          <a:p>
            <a:pPr>
              <a:defRPr/>
            </a:pPr>
            <a:r>
              <a:rPr lang="en-US" dirty="0" smtClean="0"/>
              <a:t>Availability/affordability of Stratix10 may become an issue 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Much effort into pinning and test design at JIVE and ASTRON</a:t>
            </a:r>
          </a:p>
          <a:p>
            <a:pPr>
              <a:defRPr/>
            </a:pPr>
            <a:r>
              <a:rPr lang="en-US" dirty="0" smtClean="0"/>
              <a:t>UMAN, UORL: continue algorithm development</a:t>
            </a:r>
          </a:p>
          <a:p>
            <a:pPr>
              <a:defRPr/>
            </a:pPr>
            <a:r>
              <a:rPr lang="en-US" dirty="0" smtClean="0"/>
              <a:t>BORD: new digitizers</a:t>
            </a:r>
          </a:p>
          <a:p>
            <a:pPr>
              <a:defRPr/>
            </a:pPr>
            <a:r>
              <a:rPr lang="en-US" dirty="0" smtClean="0"/>
              <a:t>MPG: beam former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And next?</a:t>
            </a:r>
            <a:endParaRPr lang="en-US" i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6425" y="660401"/>
            <a:ext cx="9085263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rgbClr val="004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>
                <a:solidFill>
                  <a:srgbClr val="0033CC"/>
                </a:solidFill>
                <a:latin typeface="+mn-lt"/>
                <a:ea typeface="+mn-ea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rgbClr val="0033CC"/>
                </a:solidFill>
                <a:latin typeface="+mn-lt"/>
                <a:ea typeface="+mn-ea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dirty="0" smtClean="0"/>
              <a:t>RadioNet will most likely be continued</a:t>
            </a:r>
          </a:p>
          <a:p>
            <a:pPr>
              <a:defRPr/>
            </a:pPr>
            <a:r>
              <a:rPr lang="en-US" dirty="0" smtClean="0"/>
              <a:t>UniBoard projects provided opportunity to work with latest technology</a:t>
            </a:r>
          </a:p>
          <a:p>
            <a:pPr lvl="1">
              <a:defRPr/>
            </a:pPr>
            <a:r>
              <a:rPr lang="en-US" dirty="0" smtClean="0"/>
              <a:t>Valuable whether or not the board itself gets incorporated in SKA</a:t>
            </a:r>
          </a:p>
          <a:p>
            <a:pPr>
              <a:defRPr/>
            </a:pPr>
            <a:r>
              <a:rPr lang="en-US" dirty="0" smtClean="0"/>
              <a:t>Go on, and on, towards </a:t>
            </a:r>
            <a:r>
              <a:rPr lang="en-US" dirty="0" err="1" smtClean="0"/>
              <a:t>UniBoard</a:t>
            </a:r>
            <a:r>
              <a:rPr lang="en-US" baseline="30000" dirty="0" err="1" smtClean="0"/>
              <a:t>N</a:t>
            </a:r>
            <a:r>
              <a:rPr lang="en-US" dirty="0" smtClean="0"/>
              <a:t>...?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Speed (or rather lack of) of development killing projects</a:t>
            </a:r>
          </a:p>
          <a:p>
            <a:pPr lvl="1">
              <a:defRPr/>
            </a:pPr>
            <a:r>
              <a:rPr lang="en-US" dirty="0" smtClean="0"/>
              <a:t>Get overtaken by software correlators, CPU and GPU</a:t>
            </a:r>
          </a:p>
          <a:p>
            <a:pPr>
              <a:defRPr/>
            </a:pPr>
            <a:r>
              <a:rPr lang="en-US" dirty="0" smtClean="0"/>
              <a:t>Devices ever larger, more complex</a:t>
            </a:r>
          </a:p>
          <a:p>
            <a:pPr lvl="1">
              <a:defRPr/>
            </a:pPr>
            <a:r>
              <a:rPr lang="en-US" dirty="0" smtClean="0"/>
              <a:t>Inordinate amount of time needed for synthesizing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OpenCL</a:t>
            </a:r>
            <a:r>
              <a:rPr lang="en-US" dirty="0" smtClean="0"/>
              <a:t>? Big devices, can afford hit in efficiency if it buys </a:t>
            </a:r>
            <a:r>
              <a:rPr lang="en-US" i="1" dirty="0" smtClean="0"/>
              <a:t>real</a:t>
            </a:r>
            <a:r>
              <a:rPr lang="en-US" dirty="0" smtClean="0"/>
              <a:t> ease of programming</a:t>
            </a:r>
            <a:endParaRPr lang="en-US" dirty="0"/>
          </a:p>
          <a:p>
            <a:pPr>
              <a:defRPr/>
            </a:pPr>
            <a:r>
              <a:rPr lang="en-US" dirty="0" smtClean="0"/>
              <a:t>Combinations GPU-FPGA-ADC on one board?</a:t>
            </a:r>
          </a:p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0157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369888" y="-63500"/>
            <a:ext cx="8367712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5360" rIns="92160" bIns="4536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110000"/>
              </a:lnSpc>
              <a:defRPr/>
            </a:pPr>
            <a:r>
              <a:rPr lang="en-US" dirty="0" smtClean="0">
                <a:solidFill>
                  <a:srgbClr val="800000"/>
                </a:solidFill>
              </a:rPr>
              <a:t>Third International VLBI Technology Workshop</a:t>
            </a:r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23850" y="700088"/>
            <a:ext cx="5187950" cy="532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5360" rIns="92160" bIns="45360"/>
          <a:lstStyle>
            <a:lvl1pPr marL="2841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858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Hosted by JIVE</a:t>
            </a:r>
          </a:p>
          <a:p>
            <a:pPr marL="342900" indent="-342900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November 10 -13 2014</a:t>
            </a:r>
          </a:p>
          <a:p>
            <a:pPr marL="342900" indent="-342900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Groningen + Dwingeloo, the Netherlands</a:t>
            </a:r>
          </a:p>
          <a:p>
            <a:pPr marL="342900" indent="-342900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0" indent="0" algn="l">
              <a:lnSpc>
                <a:spcPct val="90000"/>
              </a:lnSpc>
              <a:spcBef>
                <a:spcPts val="750"/>
              </a:spcBef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hlinkClick r:id="rId3"/>
              </a:rPr>
              <a:t>www.jive.nl/ivtw2014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" name="Picture 1" descr="3rdivtw_post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88" y="571500"/>
            <a:ext cx="4146550" cy="5867400"/>
          </a:xfrm>
          <a:prstGeom prst="rect">
            <a:avLst/>
          </a:prstGeom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6539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cs typeface="+mj-cs"/>
              </a:rPr>
              <a:t>And more wavelengths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2075" y="1474788"/>
            <a:ext cx="6753225" cy="3854450"/>
          </a:xfrm>
        </p:spPr>
        <p:txBody>
          <a:bodyPr/>
          <a:lstStyle/>
          <a:p>
            <a:pPr>
              <a:buFontTx/>
              <a:buNone/>
              <a:defRPr/>
            </a:pPr>
            <a:endParaRPr lang="nl-NL" smtClean="0">
              <a:cs typeface="+mn-cs"/>
            </a:endParaRPr>
          </a:p>
        </p:txBody>
      </p:sp>
      <p:pic>
        <p:nvPicPr>
          <p:cNvPr id="12291" name="Picture 4" descr="milkywaymul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430338"/>
            <a:ext cx="83724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7784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arecib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425825"/>
            <a:ext cx="4341813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5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Radio Astronomy and VLBI</a:t>
            </a:r>
          </a:p>
        </p:txBody>
      </p:sp>
      <p:sp>
        <p:nvSpPr>
          <p:cNvPr id="965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070475" y="4395788"/>
            <a:ext cx="4429125" cy="216693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/>
            </a:pPr>
            <a:r>
              <a:rPr lang="en-US" sz="1800" dirty="0" smtClean="0">
                <a:latin typeface="Lucida Sans Unicode" charset="0"/>
                <a:cs typeface="+mn-cs"/>
              </a:rPr>
              <a:t>Or: combine series of telescopes into radio-interferometer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/>
            </a:pPr>
            <a:endParaRPr lang="en-US" sz="1800" dirty="0" smtClean="0">
              <a:latin typeface="Lucida Sans Unicode" charset="0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/>
            </a:pPr>
            <a:r>
              <a:rPr lang="en-US" sz="1800" dirty="0" smtClean="0">
                <a:latin typeface="Lucida Sans Unicode" charset="0"/>
                <a:cs typeface="+mn-cs"/>
              </a:rPr>
              <a:t>Not necessarily on same continent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/>
            </a:pPr>
            <a:r>
              <a:rPr lang="en-US" sz="1800" dirty="0" smtClean="0">
                <a:latin typeface="Lucida Sans Unicode" charset="0"/>
                <a:cs typeface="+mn-cs"/>
              </a:rPr>
              <a:t>Or planet…</a:t>
            </a:r>
          </a:p>
        </p:txBody>
      </p:sp>
      <p:graphicFrame>
        <p:nvGraphicFramePr>
          <p:cNvPr id="14340" name="Object 6"/>
          <p:cNvGraphicFramePr>
            <a:graphicFrameLocks noChangeAspect="1"/>
          </p:cNvGraphicFramePr>
          <p:nvPr/>
        </p:nvGraphicFramePr>
        <p:xfrm>
          <a:off x="4473575" y="2178050"/>
          <a:ext cx="1027113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5" imgW="304800" imgH="228600" progId="Equation.3">
                  <p:embed/>
                </p:oleObj>
              </mc:Choice>
              <mc:Fallback>
                <p:oleObj name="Equation" r:id="rId5" imgW="304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3575" y="2178050"/>
                        <a:ext cx="1027113" cy="7778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58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5639" name="Rectangle 7"/>
          <p:cNvSpPr>
            <a:spLocks noChangeArrowheads="1"/>
          </p:cNvSpPr>
          <p:nvPr/>
        </p:nvSpPr>
        <p:spPr bwMode="auto">
          <a:xfrm>
            <a:off x="5089525" y="4076700"/>
            <a:ext cx="39814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981" tIns="45183" rIns="91981" bIns="45183"/>
          <a:lstStyle/>
          <a:p>
            <a:pPr marL="285750" indent="-285750" algn="l" eaLnBrk="1" hangingPunct="1">
              <a:buFontTx/>
              <a:buChar char="•"/>
              <a:defRPr/>
            </a:pPr>
            <a:endParaRPr lang="en-US" sz="2000">
              <a:solidFill>
                <a:schemeClr val="tx1"/>
              </a:solidFill>
              <a:latin typeface="Lucida Sans Unicode" charset="0"/>
              <a:cs typeface="+mn-cs"/>
            </a:endParaRPr>
          </a:p>
        </p:txBody>
      </p:sp>
      <p:sp>
        <p:nvSpPr>
          <p:cNvPr id="965640" name="Rectangle 8"/>
          <p:cNvSpPr>
            <a:spLocks noChangeArrowheads="1"/>
          </p:cNvSpPr>
          <p:nvPr/>
        </p:nvSpPr>
        <p:spPr bwMode="auto">
          <a:xfrm>
            <a:off x="230188" y="523875"/>
            <a:ext cx="46878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981" tIns="45183" rIns="91981" bIns="45183"/>
          <a:lstStyle/>
          <a:p>
            <a:pPr marL="285750" indent="-285750" algn="l" eaLnBrk="1" hangingPunct="1">
              <a:buFontTx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Lucida Sans Unicode" charset="0"/>
                <a:cs typeface="+mn-cs"/>
              </a:rPr>
              <a:t>Radio emission from astrophysical sources can be detected against the sky with telescopes larger than a few meters</a:t>
            </a:r>
          </a:p>
          <a:p>
            <a:pPr marL="285750" indent="-285750" algn="l" eaLnBrk="1" hangingPunct="1">
              <a:buFontTx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Lucida Sans Unicode" charset="0"/>
                <a:cs typeface="+mn-cs"/>
              </a:rPr>
              <a:t>Resolution scales with si</a:t>
            </a:r>
            <a:r>
              <a:rPr lang="en-US" altLang="ja-JP" sz="1800" dirty="0">
                <a:solidFill>
                  <a:schemeClr val="tx1"/>
                </a:solidFill>
                <a:latin typeface="Lucida Sans Unicode" charset="0"/>
                <a:cs typeface="+mn-cs"/>
              </a:rPr>
              <a:t>ze and wavelength:</a:t>
            </a:r>
          </a:p>
          <a:p>
            <a:pPr marL="285750" indent="-285750" algn="l" eaLnBrk="1" hangingPunct="1">
              <a:buFontTx/>
              <a:buChar char="•"/>
              <a:defRPr/>
            </a:pPr>
            <a:endParaRPr lang="en-US" sz="1800" dirty="0">
              <a:solidFill>
                <a:schemeClr val="tx1"/>
              </a:solidFill>
              <a:latin typeface="Lucida Sans Unicode" charset="0"/>
              <a:cs typeface="+mn-cs"/>
            </a:endParaRPr>
          </a:p>
          <a:p>
            <a:pPr marL="285750" indent="-285750" algn="l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Lucida Sans Unicode" charset="0"/>
                <a:cs typeface="+mn-cs"/>
              </a:rPr>
              <a:t>Solution: build larger telescopes!</a:t>
            </a:r>
          </a:p>
          <a:p>
            <a:pPr marL="685800" lvl="1" indent="-228600" algn="l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1600" dirty="0">
                <a:solidFill>
                  <a:srgbClr val="004080"/>
                </a:solidFill>
                <a:latin typeface="Lucida Sans Unicode" charset="0"/>
                <a:cs typeface="+mn-cs"/>
              </a:rPr>
              <a:t>Only goes so far....</a:t>
            </a:r>
          </a:p>
        </p:txBody>
      </p:sp>
      <p:pic>
        <p:nvPicPr>
          <p:cNvPr id="965641" name="Picture 9" descr="Westerbork_Synthese_Radio_Telesco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473450"/>
            <a:ext cx="426085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5643" name="Picture 11" descr="L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10179" r="10468" b="20644"/>
          <a:stretch>
            <a:fillRect/>
          </a:stretch>
        </p:blipFill>
        <p:spPr bwMode="auto">
          <a:xfrm>
            <a:off x="5741988" y="666750"/>
            <a:ext cx="3241675" cy="36274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vlb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551238"/>
            <a:ext cx="405288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5642" name="Picture 10" descr="Clipboar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613150"/>
            <a:ext cx="4097337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3" descr="spa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3673475"/>
            <a:ext cx="433228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291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3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Principle </a:t>
            </a:r>
            <a:r>
              <a:rPr lang="en-GB" dirty="0"/>
              <a:t>of VLBI</a:t>
            </a:r>
          </a:p>
        </p:txBody>
      </p:sp>
      <p:pic>
        <p:nvPicPr>
          <p:cNvPr id="16386" name="Picture 4" descr="vl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1806575"/>
            <a:ext cx="6078537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6245" name="Text Box 5"/>
          <p:cNvSpPr txBox="1">
            <a:spLocks noChangeArrowheads="1"/>
          </p:cNvSpPr>
          <p:nvPr/>
        </p:nvSpPr>
        <p:spPr bwMode="auto">
          <a:xfrm>
            <a:off x="431800" y="742950"/>
            <a:ext cx="3960813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79388" indent="-179388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1800" dirty="0" smtClean="0">
                <a:latin typeface="Lucida Sans Unicode" charset="0"/>
              </a:rPr>
              <a:t>Record same frequency band simultaneously at N telescopes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1800" dirty="0" smtClean="0">
                <a:latin typeface="Lucida Sans Unicode" charset="0"/>
              </a:rPr>
              <a:t>Use best possible local clocks and frequency standard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1800" dirty="0" smtClean="0">
                <a:latin typeface="Lucida Sans Unicode" charset="0"/>
              </a:rPr>
              <a:t>Sample and digitize and record (on magnetic medium)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1800" dirty="0" smtClean="0">
                <a:latin typeface="Lucida Sans Unicode" charset="0"/>
              </a:rPr>
              <a:t>Find all </a:t>
            </a:r>
            <a:r>
              <a:rPr lang="en-US" sz="1800" dirty="0" smtClean="0">
                <a:latin typeface="Lucida Sans Unicode" charset="0"/>
                <a:cs typeface="Lucida Sans Unicode" charset="0"/>
              </a:rPr>
              <a:t>½N(N-1) correlation coefficients at correlator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1800" dirty="0" smtClean="0">
                <a:latin typeface="Lucida Sans Unicode" charset="0"/>
                <a:cs typeface="Lucida Sans Unicode" charset="0"/>
              </a:rPr>
              <a:t>Compute back image from thousands of these measurements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GB" sz="1800" dirty="0">
                <a:latin typeface="Lucida Sans Unicode" charset="0"/>
              </a:rPr>
              <a:t>Builds up Fourier components of sky image as the earth turns 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sz="1800" dirty="0" smtClean="0">
              <a:latin typeface="Lucida Sans Unicode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26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cs typeface="+mj-cs"/>
              </a:rPr>
              <a:t>A</a:t>
            </a:r>
            <a:r>
              <a:rPr lang="en-GB" dirty="0" smtClean="0">
                <a:cs typeface="+mj-cs"/>
              </a:rPr>
              <a:t>stronomy in motion</a:t>
            </a:r>
          </a:p>
        </p:txBody>
      </p:sp>
      <p:sp>
        <p:nvSpPr>
          <p:cNvPr id="90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719138"/>
            <a:ext cx="8824913" cy="985837"/>
          </a:xfrm>
        </p:spPr>
        <p:txBody>
          <a:bodyPr/>
          <a:lstStyle/>
          <a:p>
            <a:pPr>
              <a:defRPr/>
            </a:pPr>
            <a:r>
              <a:rPr lang="nl-NL" dirty="0" smtClean="0">
                <a:cs typeface="+mn-cs"/>
              </a:rPr>
              <a:t>A </a:t>
            </a:r>
            <a:r>
              <a:rPr lang="nl-NL" dirty="0" err="1" smtClean="0">
                <a:cs typeface="+mn-cs"/>
              </a:rPr>
              <a:t>resolution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which</a:t>
            </a:r>
            <a:r>
              <a:rPr lang="nl-NL" dirty="0" smtClean="0">
                <a:cs typeface="+mn-cs"/>
              </a:rPr>
              <a:t> is high </a:t>
            </a:r>
            <a:r>
              <a:rPr lang="nl-NL" dirty="0" err="1" smtClean="0">
                <a:cs typeface="+mn-cs"/>
              </a:rPr>
              <a:t>enough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to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see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things</a:t>
            </a:r>
            <a:r>
              <a:rPr lang="nl-NL" dirty="0" smtClean="0">
                <a:cs typeface="+mn-cs"/>
              </a:rPr>
              <a:t> move at </a:t>
            </a:r>
            <a:r>
              <a:rPr lang="nl-NL" dirty="0" err="1" smtClean="0">
                <a:cs typeface="+mn-cs"/>
              </a:rPr>
              <a:t>cosmological</a:t>
            </a:r>
            <a:r>
              <a:rPr lang="nl-NL" dirty="0" smtClean="0">
                <a:cs typeface="+mn-cs"/>
              </a:rPr>
              <a:t> </a:t>
            </a:r>
            <a:r>
              <a:rPr lang="nl-NL" dirty="0" err="1" smtClean="0">
                <a:cs typeface="+mn-cs"/>
              </a:rPr>
              <a:t>distances</a:t>
            </a:r>
            <a:endParaRPr lang="nl-NL" dirty="0" smtClean="0">
              <a:cs typeface="+mn-cs"/>
            </a:endParaRPr>
          </a:p>
          <a:p>
            <a:pPr lvl="1">
              <a:defRPr/>
            </a:pPr>
            <a:r>
              <a:rPr lang="nl-NL" dirty="0" err="1" smtClean="0">
                <a:cs typeface="+mn-cs"/>
              </a:rPr>
              <a:t>Like</a:t>
            </a:r>
            <a:r>
              <a:rPr lang="nl-NL" dirty="0" smtClean="0">
                <a:cs typeface="+mn-cs"/>
              </a:rPr>
              <a:t> quasars at the </a:t>
            </a:r>
            <a:r>
              <a:rPr lang="nl-NL" dirty="0" err="1" smtClean="0">
                <a:cs typeface="+mn-cs"/>
              </a:rPr>
              <a:t>edge</a:t>
            </a:r>
            <a:r>
              <a:rPr lang="nl-NL" dirty="0" smtClean="0">
                <a:cs typeface="+mn-cs"/>
              </a:rPr>
              <a:t> of the </a:t>
            </a:r>
            <a:r>
              <a:rPr lang="nl-NL" dirty="0" err="1" smtClean="0">
                <a:cs typeface="+mn-cs"/>
              </a:rPr>
              <a:t>Universe</a:t>
            </a:r>
            <a:endParaRPr lang="nl-NL" dirty="0" smtClean="0">
              <a:cs typeface="+mn-cs"/>
            </a:endParaRPr>
          </a:p>
        </p:txBody>
      </p:sp>
      <p:pic>
        <p:nvPicPr>
          <p:cNvPr id="908292" name="vlba-3c120.avi" descr="/Users/szomoru/Documents/shared/ppt/Terena08/vlba-3c120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981200"/>
            <a:ext cx="848677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943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0" fill="hold"/>
                                        <p:tgtEl>
                                          <p:spTgt spid="908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08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08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829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0829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SNR1993J_Bart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r="3824" b="3334"/>
          <a:stretch>
            <a:fillRect/>
          </a:stretch>
        </p:blipFill>
        <p:spPr bwMode="auto">
          <a:xfrm>
            <a:off x="5073650" y="1616075"/>
            <a:ext cx="446246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 descr="M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3638" r="2290" b="1819"/>
          <a:stretch>
            <a:fillRect/>
          </a:stretch>
        </p:blipFill>
        <p:spPr bwMode="auto">
          <a:xfrm>
            <a:off x="1058863" y="2098675"/>
            <a:ext cx="305276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1316" name="Text Box 4"/>
          <p:cNvSpPr txBox="1">
            <a:spLocks noChangeArrowheads="1"/>
          </p:cNvSpPr>
          <p:nvPr/>
        </p:nvSpPr>
        <p:spPr bwMode="auto">
          <a:xfrm>
            <a:off x="2409825" y="1011238"/>
            <a:ext cx="60594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>
                <a:latin typeface="Arial" charset="0"/>
                <a:cs typeface="+mn-cs"/>
              </a:rPr>
              <a:t>supernova in M81 (1993)</a:t>
            </a:r>
          </a:p>
        </p:txBody>
      </p:sp>
      <p:sp>
        <p:nvSpPr>
          <p:cNvPr id="781317" name="Text Box 5"/>
          <p:cNvSpPr txBox="1">
            <a:spLocks noChangeArrowheads="1"/>
          </p:cNvSpPr>
          <p:nvPr/>
        </p:nvSpPr>
        <p:spPr bwMode="auto">
          <a:xfrm>
            <a:off x="660400" y="6096000"/>
            <a:ext cx="18970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endParaRPr lang="en-GB" sz="440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pic>
        <p:nvPicPr>
          <p:cNvPr id="781319" name="Bienholtz-Sn1993J-video1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438" y="1651000"/>
            <a:ext cx="4568825" cy="45688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Exploding stars in other galaxies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92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81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81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1319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8131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 dirty="0" err="1" smtClean="0">
                <a:cs typeface="+mj-cs"/>
              </a:rPr>
              <a:t>Mass</a:t>
            </a:r>
            <a:r>
              <a:rPr lang="nl-NL" dirty="0" smtClean="0">
                <a:cs typeface="+mj-cs"/>
              </a:rPr>
              <a:t> </a:t>
            </a:r>
            <a:r>
              <a:rPr lang="nl-NL" dirty="0" err="1" smtClean="0">
                <a:cs typeface="+mj-cs"/>
              </a:rPr>
              <a:t>loss</a:t>
            </a:r>
            <a:r>
              <a:rPr lang="nl-NL" dirty="0" smtClean="0">
                <a:cs typeface="+mj-cs"/>
              </a:rPr>
              <a:t> </a:t>
            </a:r>
            <a:r>
              <a:rPr lang="nl-NL" dirty="0" err="1" smtClean="0">
                <a:cs typeface="+mj-cs"/>
              </a:rPr>
              <a:t>around</a:t>
            </a:r>
            <a:r>
              <a:rPr lang="nl-NL" dirty="0" smtClean="0">
                <a:cs typeface="+mj-cs"/>
              </a:rPr>
              <a:t> </a:t>
            </a:r>
            <a:r>
              <a:rPr lang="nl-NL" dirty="0" err="1" smtClean="0">
                <a:cs typeface="+mj-cs"/>
              </a:rPr>
              <a:t>an</a:t>
            </a:r>
            <a:r>
              <a:rPr lang="nl-NL" dirty="0" smtClean="0">
                <a:cs typeface="+mj-cs"/>
              </a:rPr>
              <a:t> </a:t>
            </a:r>
            <a:r>
              <a:rPr lang="nl-NL" dirty="0" err="1" smtClean="0">
                <a:cs typeface="+mj-cs"/>
              </a:rPr>
              <a:t>old</a:t>
            </a:r>
            <a:r>
              <a:rPr lang="nl-NL" dirty="0" smtClean="0">
                <a:cs typeface="+mj-cs"/>
              </a:rPr>
              <a:t> star</a:t>
            </a:r>
          </a:p>
        </p:txBody>
      </p:sp>
      <p:pic>
        <p:nvPicPr>
          <p:cNvPr id="779267" name="Picture 3" descr="txcam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1538" y="1949450"/>
            <a:ext cx="4348162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69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ive_whi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jive_whit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jive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ve_whi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ive_whi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ve_whi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ve_whi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ve_whi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ve_whi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C:\WINNT\Profiles\parsley\Desktop\ppt\jive_white.pot</Template>
  <TotalTime>8751</TotalTime>
  <Words>1786</Words>
  <Application>Microsoft Macintosh PowerPoint</Application>
  <PresentationFormat>Custom</PresentationFormat>
  <Paragraphs>278</Paragraphs>
  <Slides>32</Slides>
  <Notes>23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jive_white</vt:lpstr>
      <vt:lpstr>Equation</vt:lpstr>
      <vt:lpstr>Visio</vt:lpstr>
      <vt:lpstr>PowerPoint Presentation</vt:lpstr>
      <vt:lpstr>Joint Institute for VLBI in Europe</vt:lpstr>
      <vt:lpstr>Radio vs. Optical Astronomy</vt:lpstr>
      <vt:lpstr>And more wavelengths</vt:lpstr>
      <vt:lpstr>Radio Astronomy and VLBI</vt:lpstr>
      <vt:lpstr>Principle of VLBI</vt:lpstr>
      <vt:lpstr>Astronomy in motion</vt:lpstr>
      <vt:lpstr>Exploding stars in other galaxies</vt:lpstr>
      <vt:lpstr>Mass loss around an old star</vt:lpstr>
      <vt:lpstr>The birth of the JIVE software correlator</vt:lpstr>
      <vt:lpstr>Space Science: tracking of VEX</vt:lpstr>
      <vt:lpstr>VLBI then</vt:lpstr>
      <vt:lpstr>PowerPoint Presentation</vt:lpstr>
      <vt:lpstr>UniBoard: project setup</vt:lpstr>
      <vt:lpstr>Results: hardware</vt:lpstr>
      <vt:lpstr>And more hardware</vt:lpstr>
      <vt:lpstr>PowerPoint Presentation</vt:lpstr>
      <vt:lpstr>PowerPoint Presentation</vt:lpstr>
      <vt:lpstr>PowerPoint Presentation</vt:lpstr>
      <vt:lpstr>PowerPoint Presentation</vt:lpstr>
      <vt:lpstr>JUC (JIVE UniBoard Correlator)</vt:lpstr>
      <vt:lpstr>Status</vt:lpstr>
      <vt:lpstr>UniBoard Correlator</vt:lpstr>
      <vt:lpstr>Lessons learned</vt:lpstr>
      <vt:lpstr>Next: UniBoard2</vt:lpstr>
      <vt:lpstr>UniBoard2, wishlist</vt:lpstr>
      <vt:lpstr>UniBoard2</vt:lpstr>
      <vt:lpstr>UniBoard2: possible setup</vt:lpstr>
      <vt:lpstr>UniBoard2: high-level design</vt:lpstr>
      <vt:lpstr>UniBoard2: what is happening</vt:lpstr>
      <vt:lpstr>And next?</vt:lpstr>
      <vt:lpstr>PowerPoint Presentation</vt:lpstr>
    </vt:vector>
  </TitlesOfParts>
  <Company>Arpad Szomoru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rate improvements</dc:title>
  <dc:creator>Arpad Szomoru</dc:creator>
  <cp:lastModifiedBy>Arpad Szomoru</cp:lastModifiedBy>
  <cp:revision>153</cp:revision>
  <cp:lastPrinted>2001-03-09T11:05:18Z</cp:lastPrinted>
  <dcterms:created xsi:type="dcterms:W3CDTF">2008-06-14T08:51:29Z</dcterms:created>
  <dcterms:modified xsi:type="dcterms:W3CDTF">2014-10-28T08:05:00Z</dcterms:modified>
</cp:coreProperties>
</file>