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7" r:id="rId2"/>
    <p:sldId id="476" r:id="rId3"/>
    <p:sldId id="503" r:id="rId4"/>
    <p:sldId id="504" r:id="rId5"/>
    <p:sldId id="449" r:id="rId6"/>
    <p:sldId id="527" r:id="rId7"/>
    <p:sldId id="488" r:id="rId8"/>
    <p:sldId id="494" r:id="rId9"/>
    <p:sldId id="468" r:id="rId10"/>
    <p:sldId id="500" r:id="rId11"/>
    <p:sldId id="521" r:id="rId12"/>
    <p:sldId id="522" r:id="rId13"/>
    <p:sldId id="523" r:id="rId14"/>
    <p:sldId id="524" r:id="rId15"/>
    <p:sldId id="434" r:id="rId16"/>
    <p:sldId id="435" r:id="rId17"/>
    <p:sldId id="525" r:id="rId18"/>
    <p:sldId id="526" r:id="rId19"/>
    <p:sldId id="516" r:id="rId20"/>
    <p:sldId id="517" r:id="rId21"/>
    <p:sldId id="518" r:id="rId22"/>
    <p:sldId id="519" r:id="rId23"/>
    <p:sldId id="461" r:id="rId24"/>
    <p:sldId id="506" r:id="rId25"/>
    <p:sldId id="510" r:id="rId26"/>
    <p:sldId id="511" r:id="rId27"/>
  </p:sldIdLst>
  <p:sldSz cx="9902825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rgbClr val="0033CC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080"/>
    <a:srgbClr val="D61E35"/>
    <a:srgbClr val="FFFDDA"/>
    <a:srgbClr val="FFFEEB"/>
    <a:srgbClr val="0000FF"/>
    <a:srgbClr val="ECFFFE"/>
    <a:srgbClr val="F2FFD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83" autoAdjust="0"/>
  </p:normalViewPr>
  <p:slideViewPr>
    <p:cSldViewPr snapToGrid="0">
      <p:cViewPr>
        <p:scale>
          <a:sx n="90" d="100"/>
          <a:sy n="90" d="100"/>
        </p:scale>
        <p:origin x="-1416" y="-184"/>
      </p:cViewPr>
      <p:guideLst>
        <p:guide orient="horz" pos="2160"/>
        <p:guide pos="3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71838" y="9131300"/>
            <a:ext cx="7604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158" tIns="46917" rIns="92158" bIns="46917">
            <a:spAutoFit/>
          </a:bodyPr>
          <a:lstStyle/>
          <a:p>
            <a:pPr defTabSz="915988">
              <a:lnSpc>
                <a:spcPct val="9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t>Page </a:t>
            </a:r>
            <a:fld id="{38420CBB-5457-2144-8C74-0BDFD8363EFE}" type="slidenum"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pPr defTabSz="915988">
                <a:lnSpc>
                  <a:spcPct val="90000"/>
                </a:lnSpc>
                <a:defRPr/>
              </a:pPr>
              <a:t>‹#›</a:t>
            </a:fld>
            <a:endParaRPr lang="en-US" sz="1300">
              <a:solidFill>
                <a:schemeClr val="tx1"/>
              </a:solidFill>
              <a:latin typeface="Galliar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718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71838" y="9131300"/>
            <a:ext cx="7604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158" tIns="46917" rIns="92158" bIns="46917">
            <a:spAutoFit/>
          </a:bodyPr>
          <a:lstStyle/>
          <a:p>
            <a:pPr defTabSz="915988">
              <a:lnSpc>
                <a:spcPct val="9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t>Page </a:t>
            </a:r>
            <a:fld id="{99973E2C-2BFC-A34E-ABEC-9E17506C28A3}" type="slidenum">
              <a:rPr lang="en-US" sz="1300">
                <a:solidFill>
                  <a:schemeClr val="tx1"/>
                </a:solidFill>
                <a:latin typeface="Galliard" charset="0"/>
                <a:cs typeface="+mn-cs"/>
              </a:rPr>
              <a:pPr defTabSz="915988">
                <a:lnSpc>
                  <a:spcPct val="90000"/>
                </a:lnSpc>
                <a:defRPr/>
              </a:pPr>
              <a:t>‹#›</a:t>
            </a:fld>
            <a:endParaRPr lang="en-US" sz="1300">
              <a:solidFill>
                <a:schemeClr val="tx1"/>
              </a:solidFill>
              <a:latin typeface="Galliard" charset="0"/>
              <a:cs typeface="+mn-cs"/>
            </a:endParaRP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8725" y="836613"/>
            <a:ext cx="4843463" cy="3354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6125"/>
            <a:ext cx="5356225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510" tIns="46917" rIns="95510" bIns="469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1215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Galliard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7025" y="9107488"/>
            <a:ext cx="316388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15" tIns="48257" rIns="96515" bIns="48257"/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455E54-BFEE-C847-A237-A933B0D4C2E6}" type="slidenum">
              <a:rPr lang="en-GB">
                <a:solidFill>
                  <a:srgbClr val="000000"/>
                </a:solidFill>
              </a:rPr>
              <a:pPr/>
              <a:t>21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57275" y="719138"/>
            <a:ext cx="5189538" cy="3595687"/>
          </a:xfrm>
          <a:solidFill>
            <a:srgbClr val="FFFFFF"/>
          </a:solidFill>
          <a:ln/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4637" cy="4314825"/>
          </a:xfr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check connection path</a:t>
            </a:r>
          </a:p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picturs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57275" y="719138"/>
            <a:ext cx="5189538" cy="3595687"/>
          </a:xfrm>
          <a:solidFill>
            <a:srgbClr val="FFFFFF"/>
          </a:solidFill>
          <a:ln/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4637" cy="4314825"/>
          </a:xfr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check connection path</a:t>
            </a:r>
          </a:p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picturs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57275" y="719138"/>
            <a:ext cx="5189538" cy="3595687"/>
          </a:xfrm>
          <a:solidFill>
            <a:srgbClr val="FFFFFF"/>
          </a:solidFill>
          <a:ln/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4637" cy="4314825"/>
          </a:xfr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check connection path</a:t>
            </a:r>
          </a:p>
          <a:p>
            <a:pPr>
              <a:spcBef>
                <a:spcPts val="600"/>
              </a:spcBef>
              <a:defRPr/>
            </a:pPr>
            <a:r>
              <a:rPr lang="en-US">
                <a:latin typeface="Galliard" charset="0"/>
              </a:rPr>
              <a:t>TODO: picturs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19138"/>
            <a:ext cx="5191125" cy="359568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293" tIns="45647" rIns="91293" bIns="45647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4300" cy="35972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07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4300" cy="35972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07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4300" cy="35972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07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1125" cy="359568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4538"/>
            <a:ext cx="5842000" cy="4314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503" tIns="48251" rIns="96503" bIns="48251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4300" cy="35972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719138"/>
            <a:ext cx="5194300" cy="35972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2950"/>
            <a:ext cx="5356225" cy="4316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228725" y="836613"/>
            <a:ext cx="4841875" cy="3354387"/>
          </a:xfrm>
          <a:solidFill>
            <a:srgbClr val="FFFFFF"/>
          </a:solidFill>
          <a:ln/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73138" y="4556125"/>
            <a:ext cx="5354637" cy="40401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6263" y="838200"/>
            <a:ext cx="8416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3913" y="2286000"/>
            <a:ext cx="775811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381000"/>
            <a:ext cx="9063038" cy="6091238"/>
          </a:xfrm>
          <a:prstGeom prst="rect">
            <a:avLst/>
          </a:prstGeom>
          <a:noFill/>
          <a:ln w="127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4838" y="6362700"/>
            <a:ext cx="2882900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800">
                <a:latin typeface="Microsoft Sans Serif" charset="0"/>
                <a:cs typeface="Times New Roman" charset="0"/>
              </a:rPr>
              <a:t>EVN Symposium 2004, A. Szomoru, JIVE</a:t>
            </a:r>
            <a:endParaRPr lang="en-GB" sz="800">
              <a:latin typeface="Microsoft Sans Serif" charset="0"/>
              <a:cs typeface="Times New Roman" charset="0"/>
            </a:endParaRPr>
          </a:p>
        </p:txBody>
      </p:sp>
      <p:pic>
        <p:nvPicPr>
          <p:cNvPr id="8" name="Picture 8" descr="jive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14325"/>
            <a:ext cx="13684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68580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867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83820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61466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3905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88" y="0"/>
            <a:ext cx="2082800" cy="639127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096000" cy="639127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2422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88" y="0"/>
            <a:ext cx="7440612" cy="50165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44563" y="2276475"/>
            <a:ext cx="7756525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5410765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1" y="762000"/>
            <a:ext cx="8912543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600201"/>
            <a:ext cx="8912543" cy="4572001"/>
          </a:xfrm>
        </p:spPr>
        <p:txBody>
          <a:bodyPr>
            <a:normAutofit/>
          </a:bodyPr>
          <a:lstStyle>
            <a:lvl1pPr marL="365760" indent="-256032">
              <a:buClrTx/>
              <a:buFont typeface="Wingdings" charset="2"/>
              <a:buChar char="§"/>
              <a:defRPr sz="3000">
                <a:latin typeface="Bitstream Vera Serif"/>
                <a:cs typeface="Arial" pitchFamily="34" charset="0"/>
              </a:defRPr>
            </a:lvl1pPr>
            <a:lvl2pPr marL="658368" indent="-246888">
              <a:buClrTx/>
              <a:buFont typeface="Wingdings" charset="2"/>
              <a:buChar char="§"/>
              <a:defRPr sz="3000">
                <a:latin typeface="Bitstream Vera Serif"/>
                <a:cs typeface="Arial" pitchFamily="34" charset="0"/>
              </a:defRPr>
            </a:lvl2pPr>
            <a:lvl3pPr marL="923544" indent="-219456">
              <a:buClrTx/>
              <a:buFont typeface="Wingdings" charset="2"/>
              <a:buChar char="§"/>
              <a:defRPr sz="3000">
                <a:latin typeface="Bitstream Vera Serif"/>
                <a:cs typeface="Arial" pitchFamily="34" charset="0"/>
              </a:defRPr>
            </a:lvl3pPr>
            <a:lvl4pPr marL="1179576" indent="-201168">
              <a:buClrTx/>
              <a:buFont typeface="Wingdings" charset="2"/>
              <a:buChar char="§"/>
              <a:defRPr sz="3000">
                <a:latin typeface="Bitstream Vera Serif"/>
                <a:cs typeface="Arial" pitchFamily="34" charset="0"/>
              </a:defRPr>
            </a:lvl4pPr>
            <a:lvl5pPr marL="1389888" indent="-182880">
              <a:buClrTx/>
              <a:buFont typeface="Wingdings" charset="2"/>
              <a:buChar char="§"/>
              <a:defRPr sz="3000">
                <a:latin typeface="Bitstream Vera Serif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6492875"/>
            <a:ext cx="8255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B16D7-51E4-2845-9873-749CD3896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8450" y="6400800"/>
            <a:ext cx="6022975" cy="4572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nl-NL"/>
              <a:t>NEXPReS Second Board Meeting – 2012 June 20 – NORDUnet, Copenhagen Denmark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7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8942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13797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4563" y="2276475"/>
            <a:ext cx="38020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2276475"/>
            <a:ext cx="38020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4477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981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71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66043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23333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8147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576263" y="838200"/>
            <a:ext cx="8416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823913" y="2286000"/>
            <a:ext cx="775811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31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563" y="2276475"/>
            <a:ext cx="77565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81" tIns="45183" rIns="91981" bIns="451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311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81" tIns="45183" rIns="91981" bIns="451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3117" name="Rectangle 13"/>
          <p:cNvSpPr>
            <a:spLocks noChangeArrowheads="1"/>
          </p:cNvSpPr>
          <p:nvPr/>
        </p:nvSpPr>
        <p:spPr bwMode="auto">
          <a:xfrm>
            <a:off x="204788" y="509588"/>
            <a:ext cx="9464675" cy="6108700"/>
          </a:xfrm>
          <a:prstGeom prst="rect">
            <a:avLst/>
          </a:prstGeom>
          <a:noFill/>
          <a:ln w="12700">
            <a:solidFill>
              <a:srgbClr val="004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3116" name="Text Box 12"/>
          <p:cNvSpPr txBox="1">
            <a:spLocks noChangeArrowheads="1"/>
          </p:cNvSpPr>
          <p:nvPr/>
        </p:nvSpPr>
        <p:spPr bwMode="auto">
          <a:xfrm>
            <a:off x="0" y="6643688"/>
            <a:ext cx="36068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800" dirty="0">
                <a:solidFill>
                  <a:srgbClr val="004080"/>
                </a:solidFill>
                <a:cs typeface="Times New Roman" charset="0"/>
              </a:rPr>
              <a:t>2</a:t>
            </a:r>
            <a:r>
              <a:rPr lang="en-US" sz="800" baseline="30000" dirty="0">
                <a:solidFill>
                  <a:srgbClr val="004080"/>
                </a:solidFill>
                <a:cs typeface="Times New Roman" charset="0"/>
              </a:rPr>
              <a:t>nd</a:t>
            </a:r>
            <a:r>
              <a:rPr lang="en-US" sz="800" dirty="0">
                <a:solidFill>
                  <a:srgbClr val="004080"/>
                </a:solidFill>
                <a:cs typeface="Times New Roman" charset="0"/>
              </a:rPr>
              <a:t> International VLBI Technology Workshop, </a:t>
            </a:r>
            <a:r>
              <a:rPr lang="en-US" sz="800" dirty="0"/>
              <a:t>South Korea, 10 – 12 October, 2013</a:t>
            </a:r>
            <a:endParaRPr lang="en-GB" sz="800" dirty="0">
              <a:solidFill>
                <a:srgbClr val="004080"/>
              </a:solidFill>
              <a:cs typeface="Times New Roman" charset="0"/>
            </a:endParaRPr>
          </a:p>
        </p:txBody>
      </p:sp>
      <p:pic>
        <p:nvPicPr>
          <p:cNvPr id="1032" name="Picture 10" descr="jive0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0"/>
            <a:ext cx="15557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408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6pPr>
      <a:lvl7pPr marL="9144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7pPr>
      <a:lvl8pPr marL="1371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8pPr>
      <a:lvl9pPr marL="18288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rgbClr val="004080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>
          <a:solidFill>
            <a:srgbClr val="0033CC"/>
          </a:solidFill>
          <a:latin typeface="+mn-lt"/>
          <a:ea typeface="+mn-ea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rgbClr val="0033CC"/>
          </a:solidFill>
          <a:latin typeface="+mn-lt"/>
          <a:ea typeface="+mn-ea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1400">
          <a:solidFill>
            <a:srgbClr val="0033C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Visio-GEANT overview - eVLBI paths"/>
          <p:cNvPicPr>
            <a:picLocks noChangeAspect="1" noChangeArrowheads="1"/>
          </p:cNvPicPr>
          <p:nvPr/>
        </p:nvPicPr>
        <p:blipFill>
          <a:blip r:embed="rId3">
            <a:lum bright="-12000" contrast="4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1550" y="-798512"/>
            <a:ext cx="6091237" cy="870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alpha val="10001"/>
                      </a:schemeClr>
                    </a:gs>
                    <a:gs pos="100000">
                      <a:srgbClr val="767676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914400" y="5905500"/>
            <a:ext cx="7737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cs typeface="+mn-cs"/>
              </a:rPr>
              <a:t>Arpad Szomoru, JIVE</a:t>
            </a:r>
            <a:endParaRPr lang="en-US" sz="2000" dirty="0">
              <a:cs typeface="+mn-cs"/>
            </a:endParaRPr>
          </a:p>
        </p:txBody>
      </p:sp>
      <p:sp>
        <p:nvSpPr>
          <p:cNvPr id="702468" name="Rectangle 4"/>
          <p:cNvSpPr>
            <a:spLocks noChangeArrowheads="1"/>
          </p:cNvSpPr>
          <p:nvPr/>
        </p:nvSpPr>
        <p:spPr bwMode="auto">
          <a:xfrm>
            <a:off x="1401763" y="2698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2470" name="Text Box 6"/>
          <p:cNvSpPr txBox="1">
            <a:spLocks noChangeArrowheads="1"/>
          </p:cNvSpPr>
          <p:nvPr/>
        </p:nvSpPr>
        <p:spPr bwMode="auto">
          <a:xfrm>
            <a:off x="273050" y="820738"/>
            <a:ext cx="9291638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800000"/>
                </a:solidFill>
                <a:cs typeface="+mn-cs"/>
              </a:rPr>
              <a:t>EXPReS</a:t>
            </a:r>
            <a:r>
              <a:rPr lang="en-US" sz="3600" dirty="0">
                <a:solidFill>
                  <a:srgbClr val="800000"/>
                </a:solidFill>
                <a:cs typeface="+mn-cs"/>
              </a:rPr>
              <a:t> and NEXPReS</a:t>
            </a:r>
          </a:p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800000"/>
                </a:solidFill>
                <a:cs typeface="+mn-cs"/>
              </a:rPr>
              <a:t>What next?</a:t>
            </a:r>
            <a:endParaRPr lang="en-US" sz="2800" dirty="0">
              <a:solidFill>
                <a:srgbClr val="800000"/>
              </a:solidFill>
              <a:cs typeface="+mn-cs"/>
            </a:endParaRPr>
          </a:p>
        </p:txBody>
      </p:sp>
      <p:sp>
        <p:nvSpPr>
          <p:cNvPr id="702471" name="Rectangle 7"/>
          <p:cNvSpPr>
            <a:spLocks noChangeArrowheads="1"/>
          </p:cNvSpPr>
          <p:nvPr/>
        </p:nvSpPr>
        <p:spPr bwMode="auto">
          <a:xfrm>
            <a:off x="2994025" y="29654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151" name="Picture 10" descr="worldmap-1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527300"/>
            <a:ext cx="507841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nl-NL" sz="800">
                <a:solidFill>
                  <a:schemeClr val="accent1"/>
                </a:solidFill>
                <a:latin typeface="Arial" charset="0"/>
                <a:cs typeface="Arial" charset="0"/>
              </a:rPr>
              <a:t>2nd NEXPReS Board Meeting– Copenhagen June 20, 2012</a:t>
            </a:r>
            <a:endParaRPr lang="en-US" sz="8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9888" y="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l-NL" dirty="0"/>
              <a:t>4 Gbps </a:t>
            </a:r>
            <a:r>
              <a:rPr lang="nl-NL" dirty="0" err="1" smtClean="0"/>
              <a:t>simultaneous</a:t>
            </a:r>
            <a:r>
              <a:rPr lang="nl-NL" dirty="0" smtClean="0"/>
              <a:t> </a:t>
            </a:r>
            <a:r>
              <a:rPr lang="nl-NL" dirty="0" err="1" smtClean="0"/>
              <a:t>recording</a:t>
            </a:r>
            <a:r>
              <a:rPr lang="nl-NL" dirty="0" smtClean="0"/>
              <a:t>/real-time</a:t>
            </a:r>
            <a:endParaRPr lang="en-GB" dirty="0" smtClean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pic>
        <p:nvPicPr>
          <p:cNvPr id="33795" name="Picture 4" descr="NEXPReS-D5.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054100"/>
            <a:ext cx="7461250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acintosh HD:Users:szomoru:Desktop:4gbit-frin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670300"/>
            <a:ext cx="483235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977900"/>
            <a:ext cx="9242425" cy="4838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Early 2013: everything tested that could be tested</a:t>
            </a:r>
          </a:p>
          <a:p>
            <a:pPr lvl="1">
              <a:defRPr/>
            </a:pPr>
            <a:r>
              <a:rPr lang="en-US" sz="1600" dirty="0">
                <a:solidFill>
                  <a:srgbClr val="009DD9"/>
                </a:solidFill>
              </a:rPr>
              <a:t>But serious problems with production of Fila10G boards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Summer arrives</a:t>
            </a:r>
          </a:p>
          <a:p>
            <a:pPr lvl="1">
              <a:defRPr/>
            </a:pPr>
            <a:r>
              <a:rPr lang="en-US" sz="1600" dirty="0">
                <a:solidFill>
                  <a:srgbClr val="009DD9"/>
                </a:solidFill>
              </a:rPr>
              <a:t>Still no Fila10G</a:t>
            </a:r>
          </a:p>
          <a:p>
            <a:pPr lvl="1">
              <a:defRPr/>
            </a:pPr>
            <a:r>
              <a:rPr lang="en-US" sz="1600" dirty="0">
                <a:solidFill>
                  <a:srgbClr val="009DD9"/>
                </a:solidFill>
              </a:rPr>
              <a:t>No new firmware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9DD9"/>
                </a:solidFill>
              </a:rPr>
              <a:t>Ef</a:t>
            </a:r>
            <a:r>
              <a:rPr lang="en-US" sz="1600" dirty="0">
                <a:solidFill>
                  <a:srgbClr val="009DD9"/>
                </a:solidFill>
              </a:rPr>
              <a:t> under maintenance</a:t>
            </a:r>
          </a:p>
          <a:p>
            <a:pPr lvl="1">
              <a:defRPr/>
            </a:pPr>
            <a:r>
              <a:rPr lang="en-US" sz="1600" dirty="0">
                <a:solidFill>
                  <a:srgbClr val="009DD9"/>
                </a:solidFill>
              </a:rPr>
              <a:t>People go on vacation!</a:t>
            </a:r>
            <a:r>
              <a:rPr lang="en-US" sz="1600" dirty="0" smtClean="0">
                <a:solidFill>
                  <a:srgbClr val="009DD9"/>
                </a:solidFill>
              </a:rPr>
              <a:t>!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Beginning of August: </a:t>
            </a:r>
            <a:r>
              <a:rPr lang="en-US" sz="1800" dirty="0" err="1">
                <a:solidFill>
                  <a:srgbClr val="000000"/>
                </a:solidFill>
              </a:rPr>
              <a:t>Hh</a:t>
            </a:r>
            <a:r>
              <a:rPr lang="en-US" sz="1800" dirty="0">
                <a:solidFill>
                  <a:srgbClr val="000000"/>
                </a:solidFill>
              </a:rPr>
              <a:t> joins the </a:t>
            </a:r>
            <a:r>
              <a:rPr lang="en-US" sz="1800" dirty="0" smtClean="0">
                <a:solidFill>
                  <a:srgbClr val="000000"/>
                </a:solidFill>
              </a:rPr>
              <a:t>team</a:t>
            </a:r>
          </a:p>
          <a:p>
            <a:pPr lvl="1">
              <a:defRPr/>
            </a:pPr>
            <a:r>
              <a:rPr lang="en-US" sz="1600" dirty="0">
                <a:solidFill>
                  <a:srgbClr val="009DD9"/>
                </a:solidFill>
              </a:rPr>
              <a:t>But equipment needed, LO setting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End of August: new firmware!!</a:t>
            </a:r>
          </a:p>
          <a:p>
            <a:pPr lvl="1">
              <a:defRPr/>
            </a:pPr>
            <a:r>
              <a:rPr lang="en-US" sz="1600" dirty="0">
                <a:solidFill>
                  <a:srgbClr val="009DD9"/>
                </a:solidFill>
              </a:rPr>
              <a:t>Only </a:t>
            </a:r>
            <a:r>
              <a:rPr lang="en-US" sz="1600" dirty="0" err="1">
                <a:solidFill>
                  <a:srgbClr val="009DD9"/>
                </a:solidFill>
              </a:rPr>
              <a:t>Mh</a:t>
            </a:r>
            <a:r>
              <a:rPr lang="en-US" sz="1600" dirty="0">
                <a:solidFill>
                  <a:srgbClr val="009DD9"/>
                </a:solidFill>
              </a:rPr>
              <a:t> available for tests</a:t>
            </a:r>
          </a:p>
          <a:p>
            <a:pPr>
              <a:defRPr/>
            </a:pPr>
            <a:r>
              <a:rPr lang="en-US" sz="1800" dirty="0" smtClean="0"/>
              <a:t>Two weeks before demo: Fila10G arrives at On</a:t>
            </a:r>
          </a:p>
          <a:p>
            <a:pPr>
              <a:defRPr/>
            </a:pPr>
            <a:r>
              <a:rPr lang="en-US" sz="1800" dirty="0" smtClean="0"/>
              <a:t>Friday before demo: Fila10G at </a:t>
            </a:r>
            <a:r>
              <a:rPr lang="en-US" sz="1800" dirty="0" err="1" smtClean="0"/>
              <a:t>Ys</a:t>
            </a:r>
            <a:r>
              <a:rPr lang="en-US" sz="1800" dirty="0" smtClean="0"/>
              <a:t>, </a:t>
            </a:r>
            <a:r>
              <a:rPr lang="en-US" sz="1800" dirty="0" err="1" smtClean="0"/>
              <a:t>HarroBox</a:t>
            </a:r>
            <a:r>
              <a:rPr lang="en-US" sz="1800" dirty="0" smtClean="0"/>
              <a:t> and networking equipment arrive at </a:t>
            </a:r>
            <a:r>
              <a:rPr lang="en-US" sz="1800" dirty="0" err="1" smtClean="0"/>
              <a:t>Hh</a:t>
            </a:r>
            <a:endParaRPr lang="en-US" sz="1800" dirty="0"/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Monday September 16: first opportunity </a:t>
            </a:r>
            <a:r>
              <a:rPr lang="en-US" sz="1800" dirty="0" smtClean="0">
                <a:solidFill>
                  <a:srgbClr val="FF0000"/>
                </a:solidFill>
              </a:rPr>
              <a:t>EVER</a:t>
            </a:r>
            <a:r>
              <a:rPr lang="en-US" sz="1800" dirty="0" smtClean="0">
                <a:solidFill>
                  <a:srgbClr val="000000"/>
                </a:solidFill>
              </a:rPr>
              <a:t> to run setup with real telescopes</a:t>
            </a:r>
          </a:p>
          <a:p>
            <a:pPr lvl="1">
              <a:defRPr/>
            </a:pPr>
            <a:r>
              <a:rPr lang="en-US" sz="1600" dirty="0">
                <a:solidFill>
                  <a:srgbClr val="009DD9"/>
                </a:solidFill>
              </a:rPr>
              <a:t>At end of day: fringe </a:t>
            </a:r>
            <a:r>
              <a:rPr lang="en-US" sz="1600" dirty="0" err="1">
                <a:solidFill>
                  <a:srgbClr val="009DD9"/>
                </a:solidFill>
              </a:rPr>
              <a:t>Mh</a:t>
            </a:r>
            <a:r>
              <a:rPr lang="en-US" sz="1600" dirty="0">
                <a:solidFill>
                  <a:srgbClr val="009DD9"/>
                </a:solidFill>
              </a:rPr>
              <a:t> – </a:t>
            </a:r>
            <a:r>
              <a:rPr lang="en-US" sz="1600" dirty="0" err="1">
                <a:solidFill>
                  <a:srgbClr val="009DD9"/>
                </a:solidFill>
              </a:rPr>
              <a:t>Ys</a:t>
            </a:r>
            <a:r>
              <a:rPr lang="en-US" sz="1600" dirty="0">
                <a:solidFill>
                  <a:srgbClr val="009DD9"/>
                </a:solidFill>
              </a:rPr>
              <a:t>, 16Gbps into </a:t>
            </a:r>
            <a:r>
              <a:rPr lang="en-US" sz="1600" dirty="0" smtClean="0">
                <a:solidFill>
                  <a:srgbClr val="009DD9"/>
                </a:solidFill>
              </a:rPr>
              <a:t>JIVE</a:t>
            </a:r>
          </a:p>
          <a:p>
            <a:pPr marL="109728" indent="0">
              <a:buNone/>
              <a:defRPr/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Slide</a:t>
            </a:r>
            <a:r>
              <a:rPr lang="en-US" sz="8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: </a:t>
            </a:r>
            <a:fld id="{EB6FAC93-CACE-7049-A10E-5BAF926493E1}" type="slidenum">
              <a:rPr lang="en-US" sz="800">
                <a:solidFill>
                  <a:schemeClr val="accent1"/>
                </a:solidFill>
                <a:latin typeface="+mj-lt"/>
                <a:cs typeface="Arial" pitchFamily="34" charset="0"/>
              </a:rPr>
              <a:pPr>
                <a:defRPr/>
              </a:pPr>
              <a:t>11</a:t>
            </a:fld>
            <a:endParaRPr lang="en-US" sz="800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9888" y="1270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Who needs testing?</a:t>
            </a:r>
            <a:endParaRPr lang="en-GB" dirty="0" smtClean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3200" y="2667000"/>
            <a:ext cx="92424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81" tIns="45183" rIns="91981" bIns="45183" numCol="1" anchor="t" anchorCtr="0" compatLnSpc="1">
            <a:prstTxWarp prst="textNoShape">
              <a:avLst/>
            </a:prstTxWarp>
            <a:normAutofit/>
          </a:bodyPr>
          <a:lstStyle>
            <a:lvl1pPr marL="365760" indent="-256032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chemeClr val="tx1"/>
                </a:solidFill>
                <a:latin typeface="Bitstream Vera Serif"/>
                <a:ea typeface="+mn-ea"/>
                <a:cs typeface="Arial" pitchFamily="34" charset="0"/>
              </a:defRPr>
            </a:lvl1pPr>
            <a:lvl2pPr marL="658368" indent="-2468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4080"/>
                </a:solidFill>
                <a:latin typeface="Bitstream Vera Serif"/>
                <a:ea typeface="+mn-ea"/>
                <a:cs typeface="Arial" pitchFamily="34" charset="0"/>
              </a:defRPr>
            </a:lvl2pPr>
            <a:lvl3pPr marL="923544" indent="-219456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33CC"/>
                </a:solidFill>
                <a:latin typeface="Bitstream Vera Serif"/>
                <a:ea typeface="+mn-ea"/>
                <a:cs typeface="Arial" pitchFamily="34" charset="0"/>
              </a:defRPr>
            </a:lvl3pPr>
            <a:lvl4pPr marL="1179576" indent="-20116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33CC"/>
                </a:solidFill>
                <a:latin typeface="Bitstream Vera Serif"/>
                <a:ea typeface="+mn-ea"/>
                <a:cs typeface="Arial" pitchFamily="34" charset="0"/>
              </a:defRPr>
            </a:lvl4pPr>
            <a:lvl5pPr marL="1389888" indent="-18288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33CC"/>
                </a:solidFill>
                <a:latin typeface="Bitstream Vera Serif"/>
                <a:ea typeface="+mn-ea"/>
                <a:cs typeface="Arial" pitchFamily="34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 marL="109728" indent="0"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Director of JIVE feels adventurous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009DD9"/>
                </a:solidFill>
              </a:rPr>
              <a:t>Proposes live demo, with fringes, during NEXPReS final review (September 2013)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009DD9"/>
                </a:solidFill>
              </a:rPr>
              <a:t>What could possibly go wrong…</a:t>
            </a:r>
          </a:p>
          <a:p>
            <a:pPr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109728" indent="0">
              <a:buFont typeface="Wingdings" charset="2"/>
              <a:buNone/>
              <a:defRPr/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3200" y="6096000"/>
            <a:ext cx="92424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81" tIns="45183" rIns="91981" bIns="45183" numCol="1" anchor="t" anchorCtr="0" compatLnSpc="1">
            <a:prstTxWarp prst="textNoShape">
              <a:avLst/>
            </a:prstTxWarp>
            <a:normAutofit/>
          </a:bodyPr>
          <a:lstStyle>
            <a:lvl1pPr marL="365760" indent="-256032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chemeClr val="tx1"/>
                </a:solidFill>
                <a:latin typeface="Bitstream Vera Serif"/>
                <a:ea typeface="+mn-ea"/>
                <a:cs typeface="Arial" pitchFamily="34" charset="0"/>
              </a:defRPr>
            </a:lvl1pPr>
            <a:lvl2pPr marL="658368" indent="-2468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4080"/>
                </a:solidFill>
                <a:latin typeface="Bitstream Vera Serif"/>
                <a:ea typeface="+mn-ea"/>
                <a:cs typeface="Arial" pitchFamily="34" charset="0"/>
              </a:defRPr>
            </a:lvl2pPr>
            <a:lvl3pPr marL="923544" indent="-219456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33CC"/>
                </a:solidFill>
                <a:latin typeface="Bitstream Vera Serif"/>
                <a:ea typeface="+mn-ea"/>
                <a:cs typeface="Arial" pitchFamily="34" charset="0"/>
              </a:defRPr>
            </a:lvl3pPr>
            <a:lvl4pPr marL="1179576" indent="-20116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33CC"/>
                </a:solidFill>
                <a:latin typeface="Bitstream Vera Serif"/>
                <a:ea typeface="+mn-ea"/>
                <a:cs typeface="Arial" pitchFamily="34" charset="0"/>
              </a:defRPr>
            </a:lvl4pPr>
            <a:lvl5pPr marL="1389888" indent="-18288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sz="3000">
                <a:solidFill>
                  <a:srgbClr val="0033CC"/>
                </a:solidFill>
                <a:latin typeface="Bitstream Vera Serif"/>
                <a:ea typeface="+mn-ea"/>
                <a:cs typeface="Arial" pitchFamily="34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Wednesday September 18: actual fringes….</a:t>
            </a:r>
          </a:p>
          <a:p>
            <a:pPr marL="109728" indent="0">
              <a:buFont typeface="Wingdings" charset="2"/>
              <a:buNone/>
              <a:defRPr/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Slide</a:t>
            </a:r>
            <a:r>
              <a:rPr lang="en-US" sz="8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: </a:t>
            </a:r>
            <a:fld id="{BD96300F-F164-9C4D-8C09-195A933AC040}" type="slidenum">
              <a:rPr lang="en-US" sz="800">
                <a:solidFill>
                  <a:schemeClr val="accent1"/>
                </a:solidFill>
                <a:latin typeface="+mj-lt"/>
                <a:cs typeface="Arial" pitchFamily="34" charset="0"/>
              </a:rPr>
              <a:pPr>
                <a:defRPr/>
              </a:pPr>
              <a:t>12</a:t>
            </a:fld>
            <a:endParaRPr lang="en-US" sz="800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6866" name="Picture 4" descr="NEXPReS-D5-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308100"/>
            <a:ext cx="717867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9888" y="1270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Final setup</a:t>
            </a:r>
            <a:endParaRPr lang="en-GB" dirty="0" smtClean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Slide</a:t>
            </a:r>
            <a:r>
              <a:rPr lang="en-US" sz="8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: </a:t>
            </a:r>
            <a:fld id="{F7EF77CF-4861-6C49-A810-4A71A7F5FDE9}" type="slidenum">
              <a:rPr lang="en-US" sz="800">
                <a:solidFill>
                  <a:schemeClr val="accent1"/>
                </a:solidFill>
                <a:latin typeface="+mj-lt"/>
                <a:cs typeface="Arial" pitchFamily="34" charset="0"/>
              </a:rPr>
              <a:pPr>
                <a:defRPr/>
              </a:pPr>
              <a:t>13</a:t>
            </a:fld>
            <a:endParaRPr lang="en-US" sz="800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7890" name="Picture 3" descr="4Gbs-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828800"/>
            <a:ext cx="8416925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9888" y="1270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Result…..</a:t>
            </a:r>
            <a:endParaRPr lang="en-GB" dirty="0" smtClean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Slide</a:t>
            </a:r>
            <a:r>
              <a:rPr lang="en-US" sz="800" dirty="0">
                <a:solidFill>
                  <a:schemeClr val="accent1"/>
                </a:solidFill>
                <a:latin typeface="+mj-lt"/>
                <a:cs typeface="Arial" pitchFamily="34" charset="0"/>
              </a:rPr>
              <a:t>: </a:t>
            </a:r>
            <a:fld id="{81FD4F19-5D6C-EA42-B8F5-FE23680D2055}" type="slidenum">
              <a:rPr lang="en-US" sz="800">
                <a:solidFill>
                  <a:schemeClr val="accent1"/>
                </a:solidFill>
                <a:latin typeface="+mj-lt"/>
                <a:cs typeface="Arial" pitchFamily="34" charset="0"/>
              </a:rPr>
              <a:pPr>
                <a:defRPr/>
              </a:pPr>
              <a:t>14</a:t>
            </a:fld>
            <a:endParaRPr lang="en-US" sz="800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8914" name="Picture 2" descr="strm1.al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26" y="2229026"/>
            <a:ext cx="437356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9888" y="12700"/>
            <a:ext cx="74406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 anchor="ctr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Result…?</a:t>
            </a:r>
            <a:endParaRPr lang="en-GB" dirty="0" smtClean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2781" y="5545665"/>
            <a:ext cx="6444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/>
              <a:t>EXCELLENT!!</a:t>
            </a:r>
            <a:endParaRPr lang="en-US" sz="5400" i="1" dirty="0"/>
          </a:p>
        </p:txBody>
      </p:sp>
      <p:pic>
        <p:nvPicPr>
          <p:cNvPr id="4" name="Picture 3" descr="4gbps_fringes_slower_clip-2 (dragged)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2" y="635001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39938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0029" name="Rectangle 1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753350" cy="493713"/>
          </a:xfrm>
        </p:spPr>
        <p:txBody>
          <a:bodyPr rIns="122535"/>
          <a:lstStyle/>
          <a:p>
            <a:pPr marL="57150">
              <a:defRPr/>
            </a:pPr>
            <a:r>
              <a:rPr lang="en-US" sz="2800" dirty="0" smtClean="0">
                <a:cs typeface="+mj-cs"/>
              </a:rPr>
              <a:t>SFXC Software correlator</a:t>
            </a:r>
          </a:p>
        </p:txBody>
      </p:sp>
      <p:sp>
        <p:nvSpPr>
          <p:cNvPr id="111003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93688" y="757238"/>
            <a:ext cx="5145087" cy="5813425"/>
          </a:xfrm>
        </p:spPr>
        <p:txBody>
          <a:bodyPr rIns="122535"/>
          <a:lstStyle/>
          <a:p>
            <a:pPr marL="325438">
              <a:lnSpc>
                <a:spcPct val="80000"/>
              </a:lnSpc>
              <a:buSzPct val="60000"/>
              <a:defRPr/>
            </a:pPr>
            <a:r>
              <a:rPr lang="en-US" dirty="0" smtClean="0">
                <a:cs typeface="+mn-cs"/>
              </a:rPr>
              <a:t>Home grown</a:t>
            </a:r>
          </a:p>
          <a:p>
            <a:pPr marL="325438">
              <a:lnSpc>
                <a:spcPct val="80000"/>
              </a:lnSpc>
              <a:buSzPct val="60000"/>
              <a:defRPr/>
            </a:pPr>
            <a:r>
              <a:rPr lang="en-US" dirty="0" smtClean="0">
                <a:cs typeface="+mn-cs"/>
              </a:rPr>
              <a:t>Now used for </a:t>
            </a:r>
            <a:r>
              <a:rPr lang="en-US" i="1" dirty="0" smtClean="0">
                <a:cs typeface="+mn-cs"/>
              </a:rPr>
              <a:t>all</a:t>
            </a:r>
            <a:r>
              <a:rPr lang="en-US" dirty="0" smtClean="0">
                <a:cs typeface="+mn-cs"/>
              </a:rPr>
              <a:t> correlation at JIVE</a:t>
            </a:r>
          </a:p>
          <a:p>
            <a:pPr marL="325438">
              <a:lnSpc>
                <a:spcPct val="80000"/>
              </a:lnSpc>
              <a:buSzPct val="60000"/>
              <a:defRPr/>
            </a:pPr>
            <a:r>
              <a:rPr lang="en-US" dirty="0" smtClean="0">
                <a:cs typeface="+mn-cs"/>
              </a:rPr>
              <a:t>Increasing functionality: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Pulsar gating/binning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Multiple phase centers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VDIF support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Mixed bandwidth correlation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Phased array mode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endParaRPr lang="en-US" sz="1800" dirty="0" smtClean="0"/>
          </a:p>
        </p:txBody>
      </p:sp>
      <p:sp>
        <p:nvSpPr>
          <p:cNvPr id="39941" name="Rectangle 16"/>
          <p:cNvSpPr>
            <a:spLocks/>
          </p:cNvSpPr>
          <p:nvPr/>
        </p:nvSpPr>
        <p:spPr bwMode="auto">
          <a:xfrm>
            <a:off x="5688013" y="6365875"/>
            <a:ext cx="2727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BDBDB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A05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055" bIns="0">
            <a:spAutoFit/>
          </a:bodyPr>
          <a:lstStyle/>
          <a:p>
            <a:pPr marL="41275" algn="l" defTabSz="673100" eaLnBrk="1" hangingPunct="1"/>
            <a:r>
              <a:rPr lang="en-US" sz="1000" b="1">
                <a:solidFill>
                  <a:schemeClr val="tx1"/>
                </a:solidFill>
                <a:latin typeface="Lucida Grande" charset="0"/>
                <a:cs typeface="Lucida Grande" charset="0"/>
                <a:sym typeface="Lucida Grande" charset="0"/>
              </a:rPr>
              <a:t>Data from 2008 NME C band 10 stations</a:t>
            </a:r>
            <a:endParaRPr lang="en-US" sz="1300" b="1">
              <a:solidFill>
                <a:schemeClr val="tx1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399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352425"/>
            <a:ext cx="36322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99" y="3534847"/>
            <a:ext cx="4126250" cy="3196153"/>
          </a:xfrm>
          <a:prstGeom prst="rect">
            <a:avLst/>
          </a:prstGeom>
          <a:scene3d>
            <a:camera prst="orthographicFront">
              <a:rot lat="0" lon="0" rev="2142000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357" y="3160888"/>
            <a:ext cx="3302094" cy="3697111"/>
          </a:xfrm>
          <a:prstGeom prst="rect">
            <a:avLst/>
          </a:prstGeom>
          <a:scene3d>
            <a:camera prst="orthographicFront">
              <a:rot lat="0" lon="0" rev="240000"/>
            </a:camera>
            <a:lightRig rig="threePt" dir="t"/>
          </a:scene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8" descr="uniboard_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787400"/>
            <a:ext cx="4205287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41987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1052" name="Rectangle 12"/>
          <p:cNvSpPr>
            <a:spLocks/>
          </p:cNvSpPr>
          <p:nvPr/>
        </p:nvSpPr>
        <p:spPr bwMode="auto">
          <a:xfrm>
            <a:off x="-106363" y="-98425"/>
            <a:ext cx="9999663" cy="731838"/>
          </a:xfrm>
          <a:prstGeom prst="rect">
            <a:avLst/>
          </a:prstGeom>
          <a:noFill/>
          <a:ln>
            <a:noFill/>
          </a:ln>
          <a:effectLst>
            <a:outerShdw blurRad="76200" dist="127000" dir="1379980" algn="ctr" rotWithShape="0">
              <a:schemeClr val="bg2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105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14313" y="581025"/>
            <a:ext cx="5176837" cy="5813425"/>
          </a:xfrm>
        </p:spPr>
        <p:txBody>
          <a:bodyPr rIns="122535"/>
          <a:lstStyle/>
          <a:p>
            <a:pPr>
              <a:defRPr/>
            </a:pPr>
            <a:r>
              <a:rPr lang="en-US" dirty="0" smtClean="0"/>
              <a:t>EC-funded, JIVE-led project</a:t>
            </a:r>
          </a:p>
          <a:p>
            <a:pPr lvl="1">
              <a:defRPr/>
            </a:pPr>
            <a:r>
              <a:rPr lang="en-US" dirty="0" smtClean="0"/>
              <a:t>Create generic, high performance computing platform for radio astronomy</a:t>
            </a:r>
          </a:p>
          <a:p>
            <a:pPr>
              <a:defRPr/>
            </a:pPr>
            <a:r>
              <a:rPr lang="en-US" dirty="0" smtClean="0"/>
              <a:t>One board roughly equivalent to MarkIV hardware correlator</a:t>
            </a:r>
          </a:p>
          <a:p>
            <a:pPr lvl="1">
              <a:defRPr/>
            </a:pPr>
            <a:r>
              <a:rPr lang="en-US" dirty="0" smtClean="0"/>
              <a:t>At 350 Watt power consumption…</a:t>
            </a:r>
            <a:endParaRPr lang="en-US" sz="1800" dirty="0"/>
          </a:p>
          <a:p>
            <a:pPr>
              <a:defRPr/>
            </a:pPr>
            <a:r>
              <a:rPr lang="en-US" sz="2200" dirty="0" smtClean="0"/>
              <a:t>UniBoard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considered in several SKA work packages</a:t>
            </a:r>
            <a:endParaRPr lang="en-US" sz="2200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100" dirty="0" smtClean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100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FPGA</a:t>
            </a:r>
            <a:r>
              <a:rPr lang="en-US" dirty="0"/>
              <a:t>-based </a:t>
            </a:r>
            <a:r>
              <a:rPr lang="en-US" dirty="0" smtClean="0"/>
              <a:t>UniBoard </a:t>
            </a:r>
            <a:r>
              <a:rPr lang="en-US" dirty="0"/>
              <a:t>Correlator</a:t>
            </a:r>
          </a:p>
        </p:txBody>
      </p:sp>
      <p:pic>
        <p:nvPicPr>
          <p:cNvPr id="419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3621088"/>
            <a:ext cx="38957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escription: D:\gunst\fotos\UniBoard\Subrack\IMG_742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820" y="3009900"/>
            <a:ext cx="3091180" cy="3458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41987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1052" name="Rectangle 12"/>
          <p:cNvSpPr>
            <a:spLocks/>
          </p:cNvSpPr>
          <p:nvPr/>
        </p:nvSpPr>
        <p:spPr bwMode="auto">
          <a:xfrm>
            <a:off x="-106363" y="-98425"/>
            <a:ext cx="9999663" cy="731838"/>
          </a:xfrm>
          <a:prstGeom prst="rect">
            <a:avLst/>
          </a:prstGeom>
          <a:noFill/>
          <a:ln>
            <a:noFill/>
          </a:ln>
          <a:effectLst>
            <a:outerShdw blurRad="76200" dist="127000" dir="1379980" algn="ctr" rotWithShape="0">
              <a:schemeClr val="bg2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105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14313" y="581025"/>
            <a:ext cx="5176837" cy="2378075"/>
          </a:xfrm>
        </p:spPr>
        <p:txBody>
          <a:bodyPr rIns="122535"/>
          <a:lstStyle/>
          <a:p>
            <a:pPr marL="325438">
              <a:spcBef>
                <a:spcPct val="0"/>
              </a:spcBef>
              <a:buSzPct val="60000"/>
              <a:defRPr/>
            </a:pPr>
            <a:r>
              <a:rPr lang="en-US" dirty="0" smtClean="0"/>
              <a:t>Real results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dirty="0" smtClean="0"/>
              <a:t>Close to commissioning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FPGA</a:t>
            </a:r>
            <a:r>
              <a:rPr lang="en-US" dirty="0"/>
              <a:t>-based </a:t>
            </a:r>
            <a:r>
              <a:rPr lang="en-US" dirty="0" smtClean="0"/>
              <a:t>UniBoard </a:t>
            </a:r>
            <a:r>
              <a:rPr lang="en-US" dirty="0"/>
              <a:t>Correlator</a:t>
            </a:r>
          </a:p>
        </p:txBody>
      </p:sp>
      <p:pic>
        <p:nvPicPr>
          <p:cNvPr id="3" name="Picture 2" descr="n11L4_scan11_8sta_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32" y="2603059"/>
            <a:ext cx="4955468" cy="3759641"/>
          </a:xfrm>
          <a:prstGeom prst="rect">
            <a:avLst/>
          </a:prstGeom>
        </p:spPr>
      </p:pic>
      <p:pic>
        <p:nvPicPr>
          <p:cNvPr id="4" name="Picture 3" descr="n11L4_scan11_8sta_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2618512"/>
            <a:ext cx="4851400" cy="36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41987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1052" name="Rectangle 12"/>
          <p:cNvSpPr>
            <a:spLocks/>
          </p:cNvSpPr>
          <p:nvPr/>
        </p:nvSpPr>
        <p:spPr bwMode="auto">
          <a:xfrm>
            <a:off x="-106363" y="-98425"/>
            <a:ext cx="9999663" cy="731838"/>
          </a:xfrm>
          <a:prstGeom prst="rect">
            <a:avLst/>
          </a:prstGeom>
          <a:noFill/>
          <a:ln>
            <a:noFill/>
          </a:ln>
          <a:effectLst>
            <a:outerShdw blurRad="76200" dist="127000" dir="1379980" algn="ctr" rotWithShape="0">
              <a:schemeClr val="bg2"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105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14313" y="581025"/>
            <a:ext cx="7037387" cy="2378075"/>
          </a:xfrm>
        </p:spPr>
        <p:txBody>
          <a:bodyPr rIns="122535"/>
          <a:lstStyle/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Prototype on 20nm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Production on 14nm</a:t>
            </a:r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Focus on </a:t>
            </a:r>
            <a:r>
              <a:rPr lang="en-US" dirty="0" err="1" smtClean="0"/>
              <a:t>AAlow</a:t>
            </a:r>
            <a:r>
              <a:rPr lang="en-US" dirty="0" smtClean="0"/>
              <a:t> </a:t>
            </a:r>
            <a:r>
              <a:rPr lang="en-US" dirty="0" err="1" smtClean="0"/>
              <a:t>beamforming</a:t>
            </a:r>
            <a:endParaRPr lang="en-US" dirty="0" smtClean="0"/>
          </a:p>
          <a:p>
            <a:pPr marL="325438">
              <a:lnSpc>
                <a:spcPct val="100000"/>
              </a:lnSpc>
              <a:spcBef>
                <a:spcPct val="0"/>
              </a:spcBef>
              <a:buSzPct val="60000"/>
              <a:defRPr/>
            </a:pPr>
            <a:r>
              <a:rPr lang="en-US" dirty="0" smtClean="0"/>
              <a:t>Mesh and memory and QSFP on break-out board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 smtClean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UniBoard</a:t>
            </a:r>
            <a:r>
              <a:rPr lang="en-US" i="1" baseline="30000" dirty="0" smtClean="0"/>
              <a:t>2</a:t>
            </a:r>
            <a:r>
              <a:rPr lang="en-US" dirty="0" smtClean="0"/>
              <a:t>: picking up steam</a:t>
            </a:r>
            <a:endParaRPr lang="en-US" dirty="0"/>
          </a:p>
        </p:txBody>
      </p:sp>
      <p:pic>
        <p:nvPicPr>
          <p:cNvPr id="7" name="Picture 6" descr="ub2_setu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19" y="2235200"/>
            <a:ext cx="8263306" cy="42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48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Space science VLBI: PRIDE</a:t>
            </a:r>
            <a:endParaRPr lang="en-US" dirty="0"/>
          </a:p>
        </p:txBody>
      </p:sp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4859338" y="1350963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45059" name="Picture 4" descr="PRIDE-EJSM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27050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4043363" y="800100"/>
            <a:ext cx="5116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b="1">
                <a:solidFill>
                  <a:srgbClr val="FFFF00"/>
                </a:solidFill>
              </a:rPr>
              <a:t>PRIDE</a:t>
            </a:r>
            <a:r>
              <a:rPr lang="en-GB" sz="2000" b="1">
                <a:solidFill>
                  <a:srgbClr val="FFFFFF"/>
                </a:solidFill>
              </a:rPr>
              <a:t>: a multidisciplinary enhancement of the mission science return with minimum on-board instrumentation</a:t>
            </a:r>
          </a:p>
        </p:txBody>
      </p:sp>
      <p:sp>
        <p:nvSpPr>
          <p:cNvPr id="45061" name="TextBox 9"/>
          <p:cNvSpPr txBox="1">
            <a:spLocks noChangeArrowheads="1"/>
          </p:cNvSpPr>
          <p:nvPr/>
        </p:nvSpPr>
        <p:spPr bwMode="auto">
          <a:xfrm>
            <a:off x="344488" y="4370388"/>
            <a:ext cx="24955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FF00"/>
                </a:solidFill>
              </a:rPr>
              <a:t>P</a:t>
            </a:r>
            <a:r>
              <a:rPr lang="en-US" sz="2400" b="1">
                <a:solidFill>
                  <a:srgbClr val="FFFFFF"/>
                </a:solidFill>
              </a:rPr>
              <a:t>lanetary</a:t>
            </a:r>
          </a:p>
          <a:p>
            <a:r>
              <a:rPr lang="en-US" sz="2400" b="1">
                <a:solidFill>
                  <a:srgbClr val="FFFF00"/>
                </a:solidFill>
              </a:rPr>
              <a:t>R</a:t>
            </a:r>
            <a:r>
              <a:rPr lang="en-US" sz="2400" b="1">
                <a:solidFill>
                  <a:srgbClr val="FFFFFF"/>
                </a:solidFill>
              </a:rPr>
              <a:t>adio</a:t>
            </a:r>
          </a:p>
          <a:p>
            <a:r>
              <a:rPr lang="en-US" sz="2400" b="1">
                <a:solidFill>
                  <a:srgbClr val="FFFF00"/>
                </a:solidFill>
              </a:rPr>
              <a:t>I</a:t>
            </a:r>
            <a:r>
              <a:rPr lang="en-US" sz="2400" b="1">
                <a:solidFill>
                  <a:srgbClr val="FFFFFF"/>
                </a:solidFill>
              </a:rPr>
              <a:t>nterferometry &amp;</a:t>
            </a:r>
          </a:p>
          <a:p>
            <a:r>
              <a:rPr lang="en-US" sz="2400" b="1">
                <a:solidFill>
                  <a:srgbClr val="FFFF00"/>
                </a:solidFill>
              </a:rPr>
              <a:t>D</a:t>
            </a:r>
            <a:r>
              <a:rPr lang="en-US" sz="2400" b="1">
                <a:solidFill>
                  <a:srgbClr val="FFFFFF"/>
                </a:solidFill>
              </a:rPr>
              <a:t>oppler</a:t>
            </a:r>
          </a:p>
          <a:p>
            <a:r>
              <a:rPr lang="en-US" sz="2400" b="1">
                <a:solidFill>
                  <a:srgbClr val="FFFF00"/>
                </a:solidFill>
              </a:rPr>
              <a:t>E</a:t>
            </a:r>
            <a:r>
              <a:rPr lang="en-US" sz="2400" b="1">
                <a:solidFill>
                  <a:srgbClr val="FFFFFF"/>
                </a:solidFill>
              </a:rPr>
              <a:t>xperiment</a:t>
            </a:r>
            <a:endParaRPr lang="en-GB" sz="2400" b="1">
              <a:solidFill>
                <a:srgbClr val="FFFFFF"/>
              </a:solidFill>
            </a:endParaRP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5029200"/>
            <a:ext cx="1949450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+mj-cs"/>
              </a:rPr>
              <a:t>e-VLBI. Why?</a:t>
            </a:r>
            <a:endParaRPr lang="en-GB" sz="2800" dirty="0" smtClean="0">
              <a:cs typeface="+mj-cs"/>
            </a:endParaRPr>
          </a:p>
        </p:txBody>
      </p:sp>
      <p:pic>
        <p:nvPicPr>
          <p:cNvPr id="10242" name="Picture 1" descr="richard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1841500"/>
            <a:ext cx="537527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5786438" y="5954713"/>
            <a:ext cx="2328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Schilizzi, NAC 1999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1963" y="768350"/>
            <a:ext cx="3489325" cy="55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nl-NL" dirty="0" smtClean="0"/>
              <a:t>Rapid turn-</a:t>
            </a:r>
            <a:r>
              <a:rPr lang="nl-NL" dirty="0" err="1" smtClean="0"/>
              <a:t>around</a:t>
            </a:r>
            <a:endParaRPr lang="nl-NL" dirty="0" smtClean="0"/>
          </a:p>
          <a:p>
            <a:pPr>
              <a:defRPr/>
            </a:pPr>
            <a:r>
              <a:rPr lang="nl-NL" dirty="0" smtClean="0"/>
              <a:t>Rapid response</a:t>
            </a:r>
          </a:p>
          <a:p>
            <a:pPr>
              <a:defRPr/>
            </a:pPr>
            <a:r>
              <a:rPr lang="nl-NL" dirty="0" smtClean="0"/>
              <a:t>Instant feedback</a:t>
            </a:r>
          </a:p>
          <a:p>
            <a:pPr>
              <a:defRPr/>
            </a:pPr>
            <a:r>
              <a:rPr lang="nl-NL" dirty="0" err="1" smtClean="0"/>
              <a:t>Robustness</a:t>
            </a:r>
            <a:endParaRPr lang="nl-NL" dirty="0" smtClean="0"/>
          </a:p>
          <a:p>
            <a:pPr>
              <a:defRPr/>
            </a:pPr>
            <a:r>
              <a:rPr lang="nl-NL" dirty="0" err="1" smtClean="0"/>
              <a:t>Reliability</a:t>
            </a:r>
            <a:endParaRPr lang="nl-NL" dirty="0" smtClean="0"/>
          </a:p>
          <a:p>
            <a:pPr>
              <a:defRPr/>
            </a:pPr>
            <a:r>
              <a:rPr lang="nl-NL" dirty="0" err="1" smtClean="0"/>
              <a:t>Logistics</a:t>
            </a:r>
            <a:endParaRPr lang="nl-NL" dirty="0" smtClean="0"/>
          </a:p>
          <a:p>
            <a:pPr>
              <a:defRPr/>
            </a:pPr>
            <a:r>
              <a:rPr lang="nl-NL" dirty="0" smtClean="0"/>
              <a:t>No (</a:t>
            </a:r>
            <a:r>
              <a:rPr lang="nl-NL" dirty="0" err="1" smtClean="0"/>
              <a:t>less</a:t>
            </a:r>
            <a:r>
              <a:rPr lang="nl-NL" dirty="0" smtClean="0"/>
              <a:t>) </a:t>
            </a:r>
            <a:r>
              <a:rPr lang="nl-NL" dirty="0" err="1" smtClean="0"/>
              <a:t>dependence</a:t>
            </a:r>
            <a:r>
              <a:rPr lang="nl-NL" dirty="0" smtClean="0"/>
              <a:t> on </a:t>
            </a:r>
            <a:r>
              <a:rPr lang="nl-NL" dirty="0" err="1" smtClean="0"/>
              <a:t>magnetic</a:t>
            </a:r>
            <a:r>
              <a:rPr lang="nl-NL" dirty="0" smtClean="0"/>
              <a:t> media</a:t>
            </a:r>
          </a:p>
          <a:p>
            <a:pPr>
              <a:defRPr/>
            </a:pPr>
            <a:r>
              <a:rPr lang="nl-NL" dirty="0" err="1" smtClean="0"/>
              <a:t>Cheaper</a:t>
            </a:r>
            <a:r>
              <a:rPr lang="nl-NL" dirty="0" smtClean="0"/>
              <a:t> (…?)</a:t>
            </a:r>
          </a:p>
          <a:p>
            <a:pPr>
              <a:defRPr/>
            </a:pPr>
            <a:r>
              <a:rPr lang="nl-NL" dirty="0" smtClean="0"/>
              <a:t>Upgrade </a:t>
            </a:r>
            <a:r>
              <a:rPr lang="nl-NL" dirty="0" err="1" smtClean="0"/>
              <a:t>path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higher</a:t>
            </a:r>
            <a:r>
              <a:rPr lang="nl-NL" dirty="0" smtClean="0"/>
              <a:t> </a:t>
            </a:r>
            <a:r>
              <a:rPr lang="nl-NL" dirty="0" err="1" smtClean="0"/>
              <a:t>bandwidth</a:t>
            </a:r>
            <a:endParaRPr lang="nl-NL" dirty="0" smtClean="0"/>
          </a:p>
          <a:p>
            <a:pPr>
              <a:defRPr/>
            </a:pPr>
            <a:endParaRPr lang="nl-NL" dirty="0" smtClean="0"/>
          </a:p>
          <a:p>
            <a:pPr>
              <a:defRPr/>
            </a:pPr>
            <a:r>
              <a:rPr lang="nl-NL" sz="3200" i="1" dirty="0" smtClean="0"/>
              <a:t>New </a:t>
            </a:r>
            <a:r>
              <a:rPr lang="nl-NL" sz="3200" i="1" dirty="0" err="1" smtClean="0"/>
              <a:t>science</a:t>
            </a:r>
            <a:endParaRPr lang="nl-NL" sz="3200" i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PRIDE in practice</a:t>
            </a:r>
            <a:endParaRPr lang="en-US" dirty="0"/>
          </a:p>
        </p:txBody>
      </p:sp>
      <p:grpSp>
        <p:nvGrpSpPr>
          <p:cNvPr id="46082" name="Group 15"/>
          <p:cNvGrpSpPr>
            <a:grpSpLocks/>
          </p:cNvGrpSpPr>
          <p:nvPr/>
        </p:nvGrpSpPr>
        <p:grpSpPr bwMode="auto">
          <a:xfrm>
            <a:off x="449263" y="703263"/>
            <a:ext cx="8626475" cy="5724525"/>
            <a:chOff x="194468" y="685800"/>
            <a:chExt cx="8949532" cy="6267510"/>
          </a:xfrm>
        </p:grpSpPr>
        <p:pic>
          <p:nvPicPr>
            <p:cNvPr id="4608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713" y="685967"/>
              <a:ext cx="2681287" cy="2666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343400"/>
              <a:ext cx="239473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4" descr="blue_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685800"/>
              <a:ext cx="3783013" cy="361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089" name="Straight Connector 19"/>
            <p:cNvCxnSpPr>
              <a:cxnSpLocks noChangeShapeType="1"/>
            </p:cNvCxnSpPr>
            <p:nvPr/>
          </p:nvCxnSpPr>
          <p:spPr bwMode="auto">
            <a:xfrm>
              <a:off x="3556000" y="3636963"/>
              <a:ext cx="225425" cy="14573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0" name="Straight Connector 20"/>
            <p:cNvCxnSpPr>
              <a:cxnSpLocks noChangeShapeType="1"/>
            </p:cNvCxnSpPr>
            <p:nvPr/>
          </p:nvCxnSpPr>
          <p:spPr bwMode="auto">
            <a:xfrm>
              <a:off x="3652838" y="3581400"/>
              <a:ext cx="1147762" cy="1143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1" name="Straight Connector 21"/>
            <p:cNvCxnSpPr>
              <a:cxnSpLocks noChangeShapeType="1"/>
            </p:cNvCxnSpPr>
            <p:nvPr/>
          </p:nvCxnSpPr>
          <p:spPr bwMode="auto">
            <a:xfrm>
              <a:off x="3760788" y="3455988"/>
              <a:ext cx="1358900" cy="7540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2" name="Straight Connector 22"/>
            <p:cNvCxnSpPr>
              <a:cxnSpLocks noChangeShapeType="1"/>
            </p:cNvCxnSpPr>
            <p:nvPr/>
          </p:nvCxnSpPr>
          <p:spPr bwMode="auto">
            <a:xfrm flipV="1">
              <a:off x="3883025" y="3073400"/>
              <a:ext cx="2163763" cy="1619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3" name="Straight Connector 23"/>
            <p:cNvCxnSpPr>
              <a:cxnSpLocks noChangeShapeType="1"/>
            </p:cNvCxnSpPr>
            <p:nvPr/>
          </p:nvCxnSpPr>
          <p:spPr bwMode="auto">
            <a:xfrm>
              <a:off x="3843338" y="3343275"/>
              <a:ext cx="1862137" cy="457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4" name="TextBox 61"/>
            <p:cNvSpPr txBox="1">
              <a:spLocks noChangeArrowheads="1"/>
            </p:cNvSpPr>
            <p:nvPr/>
          </p:nvSpPr>
          <p:spPr bwMode="auto">
            <a:xfrm>
              <a:off x="194468" y="6553200"/>
              <a:ext cx="25487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ru-RU" sz="1600">
                  <a:solidFill>
                    <a:srgbClr val="FFFFFF"/>
                  </a:solidFill>
                </a:rPr>
                <a:t>-</a:t>
              </a:r>
              <a:r>
                <a:rPr lang="en-US" sz="1600">
                  <a:solidFill>
                    <a:srgbClr val="FFFFFF"/>
                  </a:solidFill>
                </a:rPr>
                <a:t>10</a:t>
              </a:r>
              <a:r>
                <a:rPr lang="ru-RU">
                  <a:solidFill>
                    <a:srgbClr val="FFFFFF"/>
                  </a:solidFill>
                </a:rPr>
                <a:t>  </a:t>
              </a:r>
              <a:r>
                <a:rPr lang="en-US">
                  <a:solidFill>
                    <a:srgbClr val="FFFFFF"/>
                  </a:solidFill>
                </a:rPr>
                <a:t> </a:t>
              </a:r>
              <a:r>
                <a:rPr lang="ru-RU">
                  <a:solidFill>
                    <a:srgbClr val="FFFFFF"/>
                  </a:solidFill>
                </a:rPr>
                <a:t> </a:t>
              </a:r>
              <a:r>
                <a:rPr lang="en-US">
                  <a:solidFill>
                    <a:srgbClr val="FFFFFF"/>
                  </a:solidFill>
                </a:rPr>
                <a:t>    </a:t>
              </a:r>
              <a:r>
                <a:rPr lang="en-US" sz="2000">
                  <a:solidFill>
                    <a:srgbClr val="FFFFFF"/>
                  </a:solidFill>
                </a:rPr>
                <a:t>RA, mas</a:t>
              </a:r>
              <a:r>
                <a:rPr lang="en-US">
                  <a:solidFill>
                    <a:srgbClr val="FFFFFF"/>
                  </a:solidFill>
                </a:rPr>
                <a:t>        </a:t>
              </a:r>
              <a:r>
                <a:rPr lang="en-US" sz="1600">
                  <a:solidFill>
                    <a:srgbClr val="FFFFFF"/>
                  </a:solidFill>
                </a:rPr>
                <a:t>+10</a:t>
              </a:r>
            </a:p>
          </p:txBody>
        </p:sp>
        <p:sp>
          <p:nvSpPr>
            <p:cNvPr id="46095" name="TextBox 21"/>
            <p:cNvSpPr txBox="1">
              <a:spLocks noChangeArrowheads="1"/>
            </p:cNvSpPr>
            <p:nvPr/>
          </p:nvSpPr>
          <p:spPr bwMode="auto">
            <a:xfrm>
              <a:off x="7739448" y="3443288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</a:rPr>
                <a:t>09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05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46096" name="Rectangle 22"/>
            <p:cNvSpPr>
              <a:spLocks noChangeArrowheads="1"/>
            </p:cNvSpPr>
            <p:nvPr/>
          </p:nvSpPr>
          <p:spPr bwMode="auto">
            <a:xfrm>
              <a:off x="7333048" y="4341813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09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30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sp>
          <p:nvSpPr>
            <p:cNvPr id="46097" name="Rectangle 23"/>
            <p:cNvSpPr>
              <a:spLocks noChangeArrowheads="1"/>
            </p:cNvSpPr>
            <p:nvPr/>
          </p:nvSpPr>
          <p:spPr bwMode="auto">
            <a:xfrm>
              <a:off x="6704398" y="5108575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09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55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sp>
          <p:nvSpPr>
            <p:cNvPr id="46098" name="Rectangle 35"/>
            <p:cNvSpPr>
              <a:spLocks noChangeArrowheads="1"/>
            </p:cNvSpPr>
            <p:nvPr/>
          </p:nvSpPr>
          <p:spPr bwMode="auto">
            <a:xfrm>
              <a:off x="5882073" y="5748338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10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20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sp>
          <p:nvSpPr>
            <p:cNvPr id="46099" name="Rectangle 36"/>
            <p:cNvSpPr>
              <a:spLocks noChangeArrowheads="1"/>
            </p:cNvSpPr>
            <p:nvPr/>
          </p:nvSpPr>
          <p:spPr bwMode="auto">
            <a:xfrm>
              <a:off x="4652554" y="6302375"/>
              <a:ext cx="12485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10</a:t>
              </a:r>
              <a:r>
                <a:rPr lang="en-US" sz="1600" baseline="30000">
                  <a:solidFill>
                    <a:srgbClr val="000000"/>
                  </a:solidFill>
                </a:rPr>
                <a:t>h</a:t>
              </a:r>
              <a:r>
                <a:rPr lang="en-US" sz="1600">
                  <a:solidFill>
                    <a:srgbClr val="000000"/>
                  </a:solidFill>
                </a:rPr>
                <a:t>45</a:t>
              </a:r>
              <a:r>
                <a:rPr lang="en-US" sz="1600" baseline="30000">
                  <a:solidFill>
                    <a:srgbClr val="000000"/>
                  </a:solidFill>
                </a:rPr>
                <a:t>m  </a:t>
              </a:r>
              <a:r>
                <a:rPr lang="en-US" sz="1600">
                  <a:solidFill>
                    <a:srgbClr val="000000"/>
                  </a:solidFill>
                </a:rPr>
                <a:t>TDB</a:t>
              </a:r>
              <a:endParaRPr lang="en-US" sz="1600" baseline="30000">
                <a:solidFill>
                  <a:srgbClr val="000000"/>
                </a:solidFill>
              </a:endParaRPr>
            </a:p>
          </p:txBody>
        </p:sp>
        <p:pic>
          <p:nvPicPr>
            <p:cNvPr id="46100" name="Picture 5" descr="VEX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2667000"/>
              <a:ext cx="1334737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1" name="Picture 6" descr="VEX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429000"/>
              <a:ext cx="1295400" cy="1255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2" name="Picture 7" descr="VEX3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975" y="4071938"/>
              <a:ext cx="1300670" cy="126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3" name="Picture 8" descr="VEX4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800599"/>
              <a:ext cx="1295400" cy="125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4" name="Picture 11" descr="VEX5_xy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5105400"/>
              <a:ext cx="1524000" cy="147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05" name="TextBox 36"/>
            <p:cNvSpPr txBox="1">
              <a:spLocks noChangeArrowheads="1"/>
            </p:cNvSpPr>
            <p:nvPr/>
          </p:nvSpPr>
          <p:spPr bwMode="auto">
            <a:xfrm>
              <a:off x="5029200" y="1295400"/>
              <a:ext cx="14480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000" b="1">
                  <a:latin typeface="Arial" charset="0"/>
                  <a:cs typeface="Arial" charset="0"/>
                </a:rPr>
                <a:t>8.4 GHz</a:t>
              </a:r>
            </a:p>
            <a:p>
              <a:r>
                <a:rPr lang="en-GB" sz="2000" b="1">
                  <a:latin typeface="Arial" charset="0"/>
                  <a:cs typeface="Arial" charset="0"/>
                </a:rPr>
                <a:t>2011.03.28</a:t>
              </a:r>
            </a:p>
          </p:txBody>
        </p:sp>
      </p:grpSp>
      <p:sp>
        <p:nvSpPr>
          <p:cNvPr id="46083" name="TextBox 64"/>
          <p:cNvSpPr txBox="1">
            <a:spLocks noChangeArrowheads="1"/>
          </p:cNvSpPr>
          <p:nvPr/>
        </p:nvSpPr>
        <p:spPr bwMode="auto">
          <a:xfrm rot="-5400000">
            <a:off x="-1335087" y="4872037"/>
            <a:ext cx="319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-10</a:t>
            </a:r>
            <a:r>
              <a:rPr lang="ru-RU" sz="2800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   </a:t>
            </a:r>
            <a:r>
              <a:rPr lang="ru-RU" sz="2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dec, mas   </a:t>
            </a:r>
            <a:r>
              <a:rPr lang="en-US" sz="1400">
                <a:solidFill>
                  <a:srgbClr val="000000"/>
                </a:solidFill>
              </a:rPr>
              <a:t>+</a:t>
            </a:r>
            <a:r>
              <a:rPr lang="en-US" sz="16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46084" name="TextBox 61"/>
          <p:cNvSpPr txBox="1">
            <a:spLocks noChangeArrowheads="1"/>
          </p:cNvSpPr>
          <p:nvPr/>
        </p:nvSpPr>
        <p:spPr bwMode="auto">
          <a:xfrm>
            <a:off x="-68263" y="6016625"/>
            <a:ext cx="340042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ru-RU" sz="1200">
                <a:solidFill>
                  <a:srgbClr val="000000"/>
                </a:solidFill>
              </a:rPr>
              <a:t>-</a:t>
            </a:r>
            <a:r>
              <a:rPr lang="en-US" sz="1200">
                <a:solidFill>
                  <a:srgbClr val="000000"/>
                </a:solidFill>
              </a:rPr>
              <a:t>10</a:t>
            </a:r>
            <a:r>
              <a:rPr lang="ru-RU" sz="2400">
                <a:solidFill>
                  <a:srgbClr val="000000"/>
                </a:solidFill>
              </a:rPr>
              <a:t>  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ru-RU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    </a:t>
            </a:r>
            <a:r>
              <a:rPr lang="en-US" sz="1600">
                <a:solidFill>
                  <a:srgbClr val="000000"/>
                </a:solidFill>
              </a:rPr>
              <a:t>RA, mas</a:t>
            </a:r>
            <a:r>
              <a:rPr lang="en-US" sz="2400">
                <a:solidFill>
                  <a:srgbClr val="000000"/>
                </a:solidFill>
              </a:rPr>
              <a:t>        </a:t>
            </a:r>
            <a:r>
              <a:rPr lang="en-US" sz="1200">
                <a:solidFill>
                  <a:srgbClr val="000000"/>
                </a:solidFill>
              </a:rPr>
              <a:t>+10</a:t>
            </a:r>
          </a:p>
        </p:txBody>
      </p:sp>
      <p:sp>
        <p:nvSpPr>
          <p:cNvPr id="46085" name="TextBox 39"/>
          <p:cNvSpPr txBox="1">
            <a:spLocks noChangeArrowheads="1"/>
          </p:cNvSpPr>
          <p:nvPr/>
        </p:nvSpPr>
        <p:spPr bwMode="auto">
          <a:xfrm>
            <a:off x="3556000" y="6200775"/>
            <a:ext cx="61166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EM081c: </a:t>
            </a: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On, Wz, Mc, Ma, Ys, Mh, Sv, Zc</a:t>
            </a:r>
            <a:endParaRPr lang="en-GB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/>
          <p:cNvCxnSpPr>
            <a:stCxn id="47134" idx="0"/>
            <a:endCxn id="47127" idx="1"/>
          </p:cNvCxnSpPr>
          <p:nvPr/>
        </p:nvCxnSpPr>
        <p:spPr>
          <a:xfrm flipV="1">
            <a:off x="5073650" y="1563688"/>
            <a:ext cx="2141538" cy="146050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ESA planetary missions – VLBI “customers”</a:t>
            </a:r>
            <a:endParaRPr lang="en-GB" sz="2800" dirty="0"/>
          </a:p>
        </p:txBody>
      </p:sp>
      <p:cxnSp>
        <p:nvCxnSpPr>
          <p:cNvPr id="57" name="Straight Connector 56"/>
          <p:cNvCxnSpPr>
            <a:endCxn id="47124" idx="1"/>
          </p:cNvCxnSpPr>
          <p:nvPr/>
        </p:nvCxnSpPr>
        <p:spPr>
          <a:xfrm flipV="1">
            <a:off x="4289425" y="3005138"/>
            <a:ext cx="2714625" cy="628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47124" idx="1"/>
          </p:cNvCxnSpPr>
          <p:nvPr/>
        </p:nvCxnSpPr>
        <p:spPr>
          <a:xfrm>
            <a:off x="4221163" y="1933575"/>
            <a:ext cx="2782887" cy="107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481263" y="3506788"/>
            <a:ext cx="2227262" cy="226695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149475" y="5743575"/>
            <a:ext cx="2579688" cy="30163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47127" idx="1"/>
          </p:cNvCxnSpPr>
          <p:nvPr/>
        </p:nvCxnSpPr>
        <p:spPr>
          <a:xfrm>
            <a:off x="5538788" y="1143000"/>
            <a:ext cx="1676400" cy="420688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152525"/>
            <a:ext cx="1447800" cy="172402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40" descr="MarcoPolo-R_cover_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1946275"/>
            <a:ext cx="1249362" cy="16621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14" name="Group 8"/>
          <p:cNvGrpSpPr>
            <a:grpSpLocks/>
          </p:cNvGrpSpPr>
          <p:nvPr/>
        </p:nvGrpSpPr>
        <p:grpSpPr bwMode="auto">
          <a:xfrm>
            <a:off x="1165225" y="5834063"/>
            <a:ext cx="1143000" cy="371475"/>
            <a:chOff x="2675" y="3439"/>
            <a:chExt cx="762" cy="252"/>
          </a:xfrm>
        </p:grpSpPr>
        <p:sp>
          <p:nvSpPr>
            <p:cNvPr id="47140" name="Line 6"/>
            <p:cNvSpPr>
              <a:spLocks noChangeShapeType="1"/>
            </p:cNvSpPr>
            <p:nvPr/>
          </p:nvSpPr>
          <p:spPr bwMode="auto">
            <a:xfrm>
              <a:off x="2675" y="3557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2998" y="3439"/>
              <a:ext cx="4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2010</a:t>
              </a:r>
            </a:p>
          </p:txBody>
        </p:sp>
      </p:grpSp>
      <p:grpSp>
        <p:nvGrpSpPr>
          <p:cNvPr id="47115" name="Group 9"/>
          <p:cNvGrpSpPr>
            <a:grpSpLocks/>
          </p:cNvGrpSpPr>
          <p:nvPr/>
        </p:nvGrpSpPr>
        <p:grpSpPr bwMode="auto">
          <a:xfrm>
            <a:off x="2506663" y="4592638"/>
            <a:ext cx="1065212" cy="373062"/>
            <a:chOff x="2597" y="3392"/>
            <a:chExt cx="710" cy="252"/>
          </a:xfrm>
        </p:grpSpPr>
        <p:sp>
          <p:nvSpPr>
            <p:cNvPr id="47138" name="Line 10"/>
            <p:cNvSpPr>
              <a:spLocks noChangeShapeType="1"/>
            </p:cNvSpPr>
            <p:nvPr/>
          </p:nvSpPr>
          <p:spPr bwMode="auto">
            <a:xfrm>
              <a:off x="2597" y="3524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9" name="Text Box 11"/>
            <p:cNvSpPr txBox="1">
              <a:spLocks noChangeArrowheads="1"/>
            </p:cNvSpPr>
            <p:nvPr/>
          </p:nvSpPr>
          <p:spPr bwMode="auto">
            <a:xfrm>
              <a:off x="2868" y="3392"/>
              <a:ext cx="4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2015</a:t>
              </a:r>
            </a:p>
          </p:txBody>
        </p:sp>
      </p:grpSp>
      <p:grpSp>
        <p:nvGrpSpPr>
          <p:cNvPr id="47116" name="Group 12"/>
          <p:cNvGrpSpPr>
            <a:grpSpLocks/>
          </p:cNvGrpSpPr>
          <p:nvPr/>
        </p:nvGrpSpPr>
        <p:grpSpPr bwMode="auto">
          <a:xfrm>
            <a:off x="3681413" y="3821113"/>
            <a:ext cx="1154112" cy="371475"/>
            <a:chOff x="2278" y="3490"/>
            <a:chExt cx="768" cy="252"/>
          </a:xfrm>
        </p:grpSpPr>
        <p:sp>
          <p:nvSpPr>
            <p:cNvPr id="196621" name="Line 13"/>
            <p:cNvSpPr>
              <a:spLocks noChangeShapeType="1"/>
            </p:cNvSpPr>
            <p:nvPr/>
          </p:nvSpPr>
          <p:spPr bwMode="auto">
            <a:xfrm>
              <a:off x="2278" y="3638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>
                <a:ln>
                  <a:solidFill>
                    <a:srgbClr val="00000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7137" name="Text Box 14"/>
            <p:cNvSpPr txBox="1">
              <a:spLocks noChangeArrowheads="1"/>
            </p:cNvSpPr>
            <p:nvPr/>
          </p:nvSpPr>
          <p:spPr bwMode="auto">
            <a:xfrm>
              <a:off x="2607" y="3490"/>
              <a:ext cx="4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2020</a:t>
              </a:r>
            </a:p>
          </p:txBody>
        </p:sp>
      </p:grpSp>
      <p:grpSp>
        <p:nvGrpSpPr>
          <p:cNvPr id="47117" name="Group 15"/>
          <p:cNvGrpSpPr>
            <a:grpSpLocks/>
          </p:cNvGrpSpPr>
          <p:nvPr/>
        </p:nvGrpSpPr>
        <p:grpSpPr bwMode="auto">
          <a:xfrm>
            <a:off x="5073650" y="2808288"/>
            <a:ext cx="1074738" cy="373062"/>
            <a:chOff x="2305" y="3484"/>
            <a:chExt cx="716" cy="252"/>
          </a:xfrm>
        </p:grpSpPr>
        <p:sp>
          <p:nvSpPr>
            <p:cNvPr id="47134" name="Line 16"/>
            <p:cNvSpPr>
              <a:spLocks noChangeShapeType="1"/>
            </p:cNvSpPr>
            <p:nvPr/>
          </p:nvSpPr>
          <p:spPr bwMode="auto">
            <a:xfrm>
              <a:off x="2305" y="3630"/>
              <a:ext cx="25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5" name="Text Box 17"/>
            <p:cNvSpPr txBox="1">
              <a:spLocks noChangeArrowheads="1"/>
            </p:cNvSpPr>
            <p:nvPr/>
          </p:nvSpPr>
          <p:spPr bwMode="auto">
            <a:xfrm>
              <a:off x="2582" y="3484"/>
              <a:ext cx="4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2025</a:t>
              </a:r>
            </a:p>
          </p:txBody>
        </p:sp>
      </p:grpSp>
      <p:pic>
        <p:nvPicPr>
          <p:cNvPr id="47118" name="Picture 34" descr="exomars_rover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2830513"/>
            <a:ext cx="1312862" cy="14192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9" name="Text Box 30"/>
          <p:cNvSpPr txBox="1">
            <a:spLocks noChangeArrowheads="1"/>
          </p:cNvSpPr>
          <p:nvPr/>
        </p:nvSpPr>
        <p:spPr bwMode="auto">
          <a:xfrm>
            <a:off x="2205038" y="5038725"/>
            <a:ext cx="2171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VenusExpress &amp;</a:t>
            </a:r>
          </a:p>
          <a:p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MarsExpress</a:t>
            </a:r>
            <a:endParaRPr lang="en-GB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7120" name="Text Box 35"/>
          <p:cNvSpPr txBox="1">
            <a:spLocks noChangeArrowheads="1"/>
          </p:cNvSpPr>
          <p:nvPr/>
        </p:nvSpPr>
        <p:spPr bwMode="auto">
          <a:xfrm>
            <a:off x="512763" y="2509838"/>
            <a:ext cx="183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ExoMars</a:t>
            </a:r>
          </a:p>
        </p:txBody>
      </p:sp>
      <p:sp>
        <p:nvSpPr>
          <p:cNvPr id="47121" name="Text Box 36"/>
          <p:cNvSpPr txBox="1">
            <a:spLocks noChangeArrowheads="1"/>
          </p:cNvSpPr>
          <p:nvPr/>
        </p:nvSpPr>
        <p:spPr bwMode="auto">
          <a:xfrm>
            <a:off x="2259013" y="1098550"/>
            <a:ext cx="17303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JUICE-Laplace </a:t>
            </a:r>
          </a:p>
        </p:txBody>
      </p:sp>
      <p:sp>
        <p:nvSpPr>
          <p:cNvPr id="47122" name="Text Box 37"/>
          <p:cNvSpPr txBox="1">
            <a:spLocks noChangeArrowheads="1"/>
          </p:cNvSpPr>
          <p:nvPr/>
        </p:nvSpPr>
        <p:spPr bwMode="auto">
          <a:xfrm>
            <a:off x="231775" y="1773238"/>
            <a:ext cx="3041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MarcoPolo-R</a:t>
            </a:r>
          </a:p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(asteroid sample return) </a:t>
            </a:r>
          </a:p>
        </p:txBody>
      </p:sp>
      <p:grpSp>
        <p:nvGrpSpPr>
          <p:cNvPr id="47123" name="Group 62"/>
          <p:cNvGrpSpPr>
            <a:grpSpLocks/>
          </p:cNvGrpSpPr>
          <p:nvPr/>
        </p:nvGrpSpPr>
        <p:grpSpPr bwMode="auto">
          <a:xfrm>
            <a:off x="3236913" y="2843213"/>
            <a:ext cx="5692775" cy="1925637"/>
            <a:chOff x="2895600" y="2542060"/>
            <a:chExt cx="6018382" cy="2067326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2984549" y="2542060"/>
              <a:ext cx="2502345" cy="164977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895600" y="4038443"/>
              <a:ext cx="2591294" cy="15338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33" name="Rectangle 54"/>
            <p:cNvSpPr>
              <a:spLocks noChangeArrowheads="1"/>
            </p:cNvSpPr>
            <p:nvPr/>
          </p:nvSpPr>
          <p:spPr bwMode="auto">
            <a:xfrm>
              <a:off x="5459030" y="3849468"/>
              <a:ext cx="3454952" cy="75991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Special consideration by</a:t>
              </a:r>
            </a:p>
            <a:p>
              <a:r>
                <a:rPr lang="en-GB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ESA, NASA, RFSA</a:t>
              </a:r>
            </a:p>
          </p:txBody>
        </p:sp>
      </p:grpSp>
      <p:sp>
        <p:nvSpPr>
          <p:cNvPr id="47124" name="Rectangle 60"/>
          <p:cNvSpPr>
            <a:spLocks noChangeArrowheads="1"/>
          </p:cNvSpPr>
          <p:nvPr/>
        </p:nvSpPr>
        <p:spPr bwMode="auto">
          <a:xfrm>
            <a:off x="7004050" y="2651125"/>
            <a:ext cx="2560638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Subject of selection</a:t>
            </a:r>
          </a:p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in 2013</a:t>
            </a:r>
          </a:p>
        </p:txBody>
      </p:sp>
      <p:pic>
        <p:nvPicPr>
          <p:cNvPr id="47125" name="Picture 32" descr="BepiColomb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3502025"/>
            <a:ext cx="1403350" cy="1300163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6" name="TextBox 49"/>
          <p:cNvSpPr txBox="1">
            <a:spLocks noChangeArrowheads="1"/>
          </p:cNvSpPr>
          <p:nvPr/>
        </p:nvSpPr>
        <p:spPr bwMode="auto">
          <a:xfrm>
            <a:off x="4748213" y="5430838"/>
            <a:ext cx="4689475" cy="40005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Operational or firmly on track for launch</a:t>
            </a:r>
          </a:p>
        </p:txBody>
      </p:sp>
      <p:sp>
        <p:nvSpPr>
          <p:cNvPr id="47127" name="Rectangle 50"/>
          <p:cNvSpPr>
            <a:spLocks noChangeArrowheads="1"/>
          </p:cNvSpPr>
          <p:nvPr/>
        </p:nvSpPr>
        <p:spPr bwMode="auto">
          <a:xfrm>
            <a:off x="7215188" y="1209675"/>
            <a:ext cx="2163762" cy="708025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Selected by ESA</a:t>
            </a:r>
            <a:endParaRPr lang="en-GB" sz="2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in Feb 2013</a:t>
            </a:r>
          </a:p>
        </p:txBody>
      </p:sp>
      <p:sp>
        <p:nvSpPr>
          <p:cNvPr id="47128" name="AutoShape 5"/>
          <p:cNvSpPr>
            <a:spLocks noChangeArrowheads="1"/>
          </p:cNvSpPr>
          <p:nvPr/>
        </p:nvSpPr>
        <p:spPr bwMode="auto">
          <a:xfrm rot="-2146893">
            <a:off x="-11113" y="3667125"/>
            <a:ext cx="7856538" cy="334963"/>
          </a:xfrm>
          <a:prstGeom prst="rightArrow">
            <a:avLst>
              <a:gd name="adj1" fmla="val 50000"/>
              <a:gd name="adj2" fmla="val 577469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47129" name="Picture 42" descr="Venus_Expre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0"/>
          <a:stretch>
            <a:fillRect/>
          </a:stretch>
        </p:blipFill>
        <p:spPr bwMode="auto">
          <a:xfrm>
            <a:off x="582613" y="4502150"/>
            <a:ext cx="1585912" cy="1277938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30" name="Text Box 33"/>
          <p:cNvSpPr txBox="1">
            <a:spLocks noChangeArrowheads="1"/>
          </p:cNvSpPr>
          <p:nvPr/>
        </p:nvSpPr>
        <p:spPr bwMode="auto">
          <a:xfrm>
            <a:off x="0" y="2989263"/>
            <a:ext cx="1709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BepiColombo</a:t>
            </a:r>
          </a:p>
          <a:p>
            <a:r>
              <a:rPr lang="en-GB" sz="2000">
                <a:solidFill>
                  <a:srgbClr val="000000"/>
                </a:solidFill>
                <a:latin typeface="Arial" charset="0"/>
                <a:cs typeface="Arial" charset="0"/>
              </a:rPr>
              <a:t>MMO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/>
          </p:cNvSpPr>
          <p:nvPr/>
        </p:nvSpPr>
        <p:spPr bwMode="auto">
          <a:xfrm rot="5400000">
            <a:off x="-651669" y="5974557"/>
            <a:ext cx="15636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9352" bIns="0" anchor="ctr"/>
          <a:lstStyle/>
          <a:p>
            <a:pPr marL="196850" algn="r" defTabSz="673100" eaLnBrk="1" hangingPunct="1">
              <a:spcBef>
                <a:spcPts val="250"/>
              </a:spcBef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huib   08/06/10</a:t>
            </a:r>
          </a:p>
        </p:txBody>
      </p:sp>
      <p:sp>
        <p:nvSpPr>
          <p:cNvPr id="49154" name="Rectangle 9"/>
          <p:cNvSpPr>
            <a:spLocks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7409" tIns="37409" rIns="79972" bIns="37409"/>
          <a:lstStyle/>
          <a:p>
            <a:pPr marL="4763" algn="r" defTabSz="673100" eaLnBrk="1" hangingPunct="1"/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/28</a:t>
            </a:r>
          </a:p>
        </p:txBody>
      </p:sp>
      <p:sp>
        <p:nvSpPr>
          <p:cNvPr id="1110029" name="Rectangle 1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753350" cy="493713"/>
          </a:xfrm>
        </p:spPr>
        <p:txBody>
          <a:bodyPr rIns="122535"/>
          <a:lstStyle/>
          <a:p>
            <a:pPr marL="57150">
              <a:defRPr/>
            </a:pPr>
            <a:r>
              <a:rPr lang="en-US" sz="2800" dirty="0" err="1" smtClean="0">
                <a:cs typeface="+mj-cs"/>
              </a:rPr>
              <a:t>RadioAstron</a:t>
            </a:r>
            <a:r>
              <a:rPr lang="en-US" sz="2800" dirty="0" smtClean="0">
                <a:cs typeface="+mj-cs"/>
              </a:rPr>
              <a:t> fringes on SFXC at JIVE</a:t>
            </a:r>
          </a:p>
        </p:txBody>
      </p:sp>
      <p:pic>
        <p:nvPicPr>
          <p:cNvPr id="49156" name="Picture 6" descr="RadioAstron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298950"/>
            <a:ext cx="27654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595313"/>
            <a:ext cx="3973512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13"/>
          <p:cNvSpPr>
            <a:spLocks noChangeArrowheads="1"/>
          </p:cNvSpPr>
          <p:nvPr/>
        </p:nvSpPr>
        <p:spPr bwMode="auto">
          <a:xfrm>
            <a:off x="8089900" y="2481263"/>
            <a:ext cx="800100" cy="2809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22 GHz</a:t>
            </a:r>
          </a:p>
        </p:txBody>
      </p:sp>
      <p:sp>
        <p:nvSpPr>
          <p:cNvPr id="49159" name="TextBox 14"/>
          <p:cNvSpPr txBox="1">
            <a:spLocks noChangeArrowheads="1"/>
          </p:cNvSpPr>
          <p:nvPr/>
        </p:nvSpPr>
        <p:spPr bwMode="auto">
          <a:xfrm>
            <a:off x="7286625" y="4841875"/>
            <a:ext cx="169386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i="1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0716+714</a:t>
            </a:r>
          </a:p>
          <a:p>
            <a:pPr eaLnBrk="1" hangingPunct="1"/>
            <a:r>
              <a:rPr lang="en-GB" sz="2000" b="1" i="1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B ≈ 2.5 D</a:t>
            </a:r>
            <a:r>
              <a:rPr lang="en-GB" sz="2000" b="1" i="1" baseline="-250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Earth</a:t>
            </a:r>
          </a:p>
        </p:txBody>
      </p:sp>
      <p:pic>
        <p:nvPicPr>
          <p:cNvPr id="49160" name="Picture 16" descr="vplot-RA-EF-Cba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376363"/>
            <a:ext cx="217170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1" descr="vplot-RA-EF-Kban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592513"/>
            <a:ext cx="220821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62" name="Group 7"/>
          <p:cNvGrpSpPr>
            <a:grpSpLocks/>
          </p:cNvGrpSpPr>
          <p:nvPr/>
        </p:nvGrpSpPr>
        <p:grpSpPr bwMode="auto">
          <a:xfrm>
            <a:off x="5930900" y="5680075"/>
            <a:ext cx="3727450" cy="935038"/>
            <a:chOff x="21681" y="8063089"/>
            <a:chExt cx="7416824" cy="1710255"/>
          </a:xfrm>
        </p:grpSpPr>
        <p:pic>
          <p:nvPicPr>
            <p:cNvPr id="49166" name="Picture 6" descr="ClosurePhase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1" y="8063089"/>
              <a:ext cx="7416824" cy="1710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7" name="TextBox 3"/>
            <p:cNvSpPr txBox="1">
              <a:spLocks noChangeArrowheads="1"/>
            </p:cNvSpPr>
            <p:nvPr/>
          </p:nvSpPr>
          <p:spPr bwMode="auto">
            <a:xfrm>
              <a:off x="2089866" y="8818076"/>
              <a:ext cx="3181409" cy="618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33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b="1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rPr>
                <a:t>Closure phase</a:t>
              </a:r>
            </a:p>
          </p:txBody>
        </p:sp>
      </p:grpSp>
      <p:pic>
        <p:nvPicPr>
          <p:cNvPr id="49163" name="Content Placeholder 3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668338"/>
            <a:ext cx="286226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5" descr="Screen Shot 2013-03-22 at 15.17.21-22GHz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754313"/>
            <a:ext cx="29940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5" name="TextBox 8"/>
          <p:cNvSpPr txBox="1">
            <a:spLocks noChangeArrowheads="1"/>
          </p:cNvSpPr>
          <p:nvPr/>
        </p:nvSpPr>
        <p:spPr bwMode="auto">
          <a:xfrm>
            <a:off x="8088313" y="479425"/>
            <a:ext cx="638175" cy="279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5</a:t>
            </a:r>
            <a:r>
              <a:rPr lang="en-GB" sz="1400" b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</a:t>
            </a:r>
            <a:r>
              <a:rPr lang="en-GB" sz="1400" b="1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GHz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69888" y="-63500"/>
            <a:ext cx="7440612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110000"/>
              </a:lnSpc>
              <a:defRPr/>
            </a:pPr>
            <a:r>
              <a:rPr lang="en-US" smtClean="0">
                <a:solidFill>
                  <a:srgbClr val="800000"/>
                </a:solidFill>
              </a:rPr>
              <a:t>Re-cycling of telco dishes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23850" y="700088"/>
            <a:ext cx="4230688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/>
          <a:lstStyle>
            <a:lvl1pPr marL="2841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858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Many 32 m telecom dishes are being scrapped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Some functional, well maintained</a:t>
            </a:r>
          </a:p>
          <a:p>
            <a:pPr lvl="1" algn="l">
              <a:lnSpc>
                <a:spcPct val="90000"/>
              </a:lnSpc>
              <a:spcBef>
                <a:spcPts val="600"/>
              </a:spcBef>
              <a:buFont typeface="Times New Roman" charset="0"/>
              <a:buChar char="•"/>
              <a:defRPr/>
            </a:pPr>
            <a:r>
              <a:rPr lang="en-US" sz="1600" dirty="0" smtClean="0">
                <a:solidFill>
                  <a:srgbClr val="004080"/>
                </a:solidFill>
              </a:rPr>
              <a:t>But need major refurbishing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Interest in astronomical community: UK, New Zealand, South Africa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Up to 26 dishes spread across the African continent: immediate connection to European VLBI 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May become part of EU – Africa collaborative project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692150"/>
            <a:ext cx="31543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3362325"/>
            <a:ext cx="3624262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029200"/>
            <a:ext cx="6704013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333500"/>
            <a:ext cx="1604962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69888" y="-63500"/>
            <a:ext cx="7440612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110000"/>
              </a:lnSpc>
              <a:defRPr/>
            </a:pPr>
            <a:r>
              <a:rPr lang="en-US" dirty="0" smtClean="0">
                <a:solidFill>
                  <a:srgbClr val="800000"/>
                </a:solidFill>
              </a:rPr>
              <a:t>The future….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23850" y="700088"/>
            <a:ext cx="8820150" cy="532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/>
          <a:lstStyle>
            <a:lvl1pPr marL="2841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858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2800" i="1" dirty="0" smtClean="0">
                <a:solidFill>
                  <a:srgbClr val="000000"/>
                </a:solidFill>
              </a:rPr>
              <a:t>     Just</a:t>
            </a:r>
            <a:r>
              <a:rPr lang="en-US" sz="2800" dirty="0" smtClean="0">
                <a:solidFill>
                  <a:srgbClr val="000000"/>
                </a:solidFill>
              </a:rPr>
              <a:t> about to happen…..</a:t>
            </a:r>
          </a:p>
          <a:p>
            <a:pPr marL="0" indent="0" algn="l">
              <a:lnSpc>
                <a:spcPct val="90000"/>
              </a:lnSpc>
              <a:spcBef>
                <a:spcPts val="750"/>
              </a:spcBef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Digital Base Band Converters becoming operational in EVN</a:t>
            </a:r>
          </a:p>
          <a:p>
            <a:pPr lvl="1"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Opening the way for 2Gbps, 4Gbps, …..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Automated triggered observations (EVN-light?)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BoD</a:t>
            </a:r>
            <a:r>
              <a:rPr lang="en-US" sz="2000" dirty="0" smtClean="0">
                <a:solidFill>
                  <a:srgbClr val="000000"/>
                </a:solidFill>
              </a:rPr>
              <a:t> standard to be implemented by NRENs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100Gbps technology rolled out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KVN will become member of EVN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KVAZAR telescopes should get high-speed connectivity any moment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New Shanghai and Sardinia telescopes nearly operational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KAT7 participation in first (e)VLBI with EVN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-Merlin getting ready to re-join the e-EVN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Disk-less operations in </a:t>
            </a:r>
            <a:r>
              <a:rPr lang="en-US" sz="2000" dirty="0" smtClean="0">
                <a:solidFill>
                  <a:srgbClr val="000000"/>
                </a:solidFill>
              </a:rPr>
              <a:t>EVN (</a:t>
            </a:r>
            <a:r>
              <a:rPr lang="en-US" sz="2000" dirty="0" err="1" smtClean="0">
                <a:solidFill>
                  <a:srgbClr val="000000"/>
                </a:solidFill>
              </a:rPr>
              <a:t>Mh</a:t>
            </a:r>
            <a:r>
              <a:rPr lang="en-US" sz="2000" dirty="0" smtClean="0">
                <a:solidFill>
                  <a:srgbClr val="000000"/>
                </a:solidFill>
              </a:rPr>
              <a:t>, On, </a:t>
            </a:r>
            <a:r>
              <a:rPr lang="en-US" sz="2000" dirty="0" smtClean="0">
                <a:solidFill>
                  <a:srgbClr val="000000"/>
                </a:solidFill>
              </a:rPr>
              <a:t>others?)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32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557713"/>
            <a:ext cx="2725738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84163"/>
            <a:ext cx="296068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69888" y="-63500"/>
            <a:ext cx="7440612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110000"/>
              </a:lnSpc>
              <a:defRPr/>
            </a:pPr>
            <a:r>
              <a:rPr lang="en-US" dirty="0" smtClean="0">
                <a:solidFill>
                  <a:srgbClr val="800000"/>
                </a:solidFill>
              </a:rPr>
              <a:t>The future….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23850" y="700088"/>
            <a:ext cx="8820150" cy="532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/>
          <a:lstStyle>
            <a:lvl1pPr marL="2841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858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And further along</a:t>
            </a:r>
          </a:p>
          <a:p>
            <a:pPr marL="0" indent="0" algn="l">
              <a:lnSpc>
                <a:spcPct val="90000"/>
              </a:lnSpc>
              <a:spcBef>
                <a:spcPts val="750"/>
              </a:spcBef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More telescopes, higher </a:t>
            </a:r>
            <a:r>
              <a:rPr lang="en-US" sz="2000" dirty="0" smtClean="0">
                <a:solidFill>
                  <a:srgbClr val="000000"/>
                </a:solidFill>
              </a:rPr>
              <a:t>sensitivity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Clocks, frequency via </a:t>
            </a:r>
            <a:r>
              <a:rPr lang="en-US" sz="2000" dirty="0" smtClean="0">
                <a:solidFill>
                  <a:srgbClr val="000000"/>
                </a:solidFill>
              </a:rPr>
              <a:t>public networks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1 APERTIF beam of 12 WSRT dishes each added </a:t>
            </a:r>
            <a:r>
              <a:rPr lang="en-US" sz="2000" dirty="0">
                <a:solidFill>
                  <a:srgbClr val="000000"/>
                </a:solidFill>
              </a:rPr>
              <a:t>to </a:t>
            </a:r>
            <a:r>
              <a:rPr lang="en-US" sz="2000" dirty="0" smtClean="0">
                <a:solidFill>
                  <a:srgbClr val="000000"/>
                </a:solidFill>
              </a:rPr>
              <a:t>EVN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VLBI </a:t>
            </a:r>
            <a:r>
              <a:rPr lang="en-US" sz="2000" dirty="0">
                <a:solidFill>
                  <a:srgbClr val="000000"/>
                </a:solidFill>
              </a:rPr>
              <a:t>with ALMA, </a:t>
            </a:r>
            <a:r>
              <a:rPr lang="en-US" sz="2000" dirty="0" err="1">
                <a:solidFill>
                  <a:srgbClr val="000000"/>
                </a:solidFill>
              </a:rPr>
              <a:t>MeerKAT</a:t>
            </a:r>
            <a:r>
              <a:rPr lang="en-US" sz="2000" dirty="0">
                <a:solidFill>
                  <a:srgbClr val="000000"/>
                </a:solidFill>
              </a:rPr>
              <a:t>, African VLBI Array, SKA,</a:t>
            </a:r>
            <a:r>
              <a:rPr lang="en-US" sz="2000" dirty="0" smtClean="0">
                <a:solidFill>
                  <a:srgbClr val="000000"/>
                </a:solidFill>
              </a:rPr>
              <a:t>…</a:t>
            </a:r>
            <a:endParaRPr lang="en-US" sz="2000" dirty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Telescope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438"/>
            <a:ext cx="990282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4739" name="Rectangle 3"/>
          <p:cNvSpPr>
            <a:spLocks noChangeArrowheads="1"/>
          </p:cNvSpPr>
          <p:nvPr/>
        </p:nvSpPr>
        <p:spPr bwMode="auto">
          <a:xfrm>
            <a:off x="4111625" y="55435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+mj-cs"/>
              </a:rPr>
              <a:t>First steps</a:t>
            </a:r>
            <a:endParaRPr lang="en-GB" sz="2800" dirty="0" smtClean="0">
              <a:cs typeface="+mj-cs"/>
            </a:endParaRPr>
          </a:p>
        </p:txBody>
      </p:sp>
      <p:pic>
        <p:nvPicPr>
          <p:cNvPr id="12290" name="Picture 2" descr="igri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39750"/>
            <a:ext cx="60642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ScreenShot_withL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152900"/>
            <a:ext cx="400208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cs typeface="+mj-cs"/>
              </a:rPr>
              <a:t>Pieces falling into place</a:t>
            </a:r>
            <a:endParaRPr lang="en-GB" sz="2800" dirty="0" smtClean="0">
              <a:cs typeface="+mj-cs"/>
            </a:endParaRPr>
          </a:p>
        </p:txBody>
      </p:sp>
      <p:pic>
        <p:nvPicPr>
          <p:cNvPr id="5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612775"/>
            <a:ext cx="3783013" cy="2646363"/>
          </a:xfrm>
          <a:prstGeom prst="rect">
            <a:avLst/>
          </a:prstGeom>
          <a:noFill/>
          <a:ln>
            <a:noFill/>
          </a:ln>
          <a:effectLst>
            <a:outerShdw blurRad="127000" dist="203199" dir="1379995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gean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3127375"/>
            <a:ext cx="3671888" cy="317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6" t="19795"/>
          <a:stretch>
            <a:fillRect/>
          </a:stretch>
        </p:blipFill>
        <p:spPr bwMode="auto">
          <a:xfrm>
            <a:off x="2441575" y="3587750"/>
            <a:ext cx="2921000" cy="3109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1963" y="768350"/>
            <a:ext cx="5070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nl-NL" dirty="0" err="1" smtClean="0"/>
              <a:t>Introduction</a:t>
            </a:r>
            <a:r>
              <a:rPr lang="nl-NL" dirty="0" smtClean="0"/>
              <a:t> of Mark5 </a:t>
            </a:r>
            <a:r>
              <a:rPr lang="nl-NL" dirty="0" err="1" smtClean="0"/>
              <a:t>recording</a:t>
            </a:r>
            <a:r>
              <a:rPr lang="nl-NL" dirty="0" smtClean="0"/>
              <a:t> system (game </a:t>
            </a:r>
            <a:r>
              <a:rPr lang="nl-NL" dirty="0" err="1" smtClean="0"/>
              <a:t>changer</a:t>
            </a:r>
            <a:r>
              <a:rPr lang="nl-NL" dirty="0" smtClean="0"/>
              <a:t>)</a:t>
            </a:r>
          </a:p>
          <a:p>
            <a:pPr>
              <a:defRPr/>
            </a:pPr>
            <a:r>
              <a:rPr lang="nl-NL" dirty="0" err="1" smtClean="0"/>
              <a:t>Emergence</a:t>
            </a:r>
            <a:r>
              <a:rPr lang="nl-NL" dirty="0" smtClean="0"/>
              <a:t> of high </a:t>
            </a:r>
            <a:r>
              <a:rPr lang="nl-NL" dirty="0" err="1" smtClean="0"/>
              <a:t>bandwidth</a:t>
            </a:r>
            <a:r>
              <a:rPr lang="nl-NL" dirty="0" smtClean="0"/>
              <a:t> </a:t>
            </a:r>
            <a:r>
              <a:rPr lang="nl-NL" dirty="0" err="1" smtClean="0"/>
              <a:t>optical</a:t>
            </a:r>
            <a:r>
              <a:rPr lang="nl-NL" dirty="0" smtClean="0"/>
              <a:t> </a:t>
            </a:r>
            <a:r>
              <a:rPr lang="nl-NL" dirty="0" err="1" smtClean="0"/>
              <a:t>fibre</a:t>
            </a:r>
            <a:r>
              <a:rPr lang="nl-NL" dirty="0" smtClean="0"/>
              <a:t> </a:t>
            </a:r>
            <a:r>
              <a:rPr lang="nl-NL" dirty="0" err="1" smtClean="0"/>
              <a:t>networks</a:t>
            </a:r>
            <a:endParaRPr lang="nl-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6" name="Rectangle 4"/>
          <p:cNvSpPr>
            <a:spLocks noGrp="1" noChangeArrowheads="1"/>
          </p:cNvSpPr>
          <p:nvPr>
            <p:ph type="title"/>
          </p:nvPr>
        </p:nvSpPr>
        <p:spPr>
          <a:xfrm>
            <a:off x="369888" y="0"/>
            <a:ext cx="7264400" cy="50165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EXPReS</a:t>
            </a:r>
            <a:endParaRPr lang="en-GB" sz="2400" dirty="0"/>
          </a:p>
        </p:txBody>
      </p:sp>
      <p:sp>
        <p:nvSpPr>
          <p:cNvPr id="1083398" name="Rectangle 6"/>
          <p:cNvSpPr>
            <a:spLocks noChangeArrowheads="1"/>
          </p:cNvSpPr>
          <p:nvPr/>
        </p:nvSpPr>
        <p:spPr bwMode="auto">
          <a:xfrm>
            <a:off x="1220788" y="35163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7411" name="Picture 4" descr="C:\Documents and Settings\garrett\My Documents\My Pictures\2005\moon\EXP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59" y="960087"/>
            <a:ext cx="4231553" cy="560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350838" y="655638"/>
            <a:ext cx="612298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122535" bIns="45183"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4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 marL="325438">
              <a:lnSpc>
                <a:spcPct val="80000"/>
              </a:lnSpc>
              <a:buSzPct val="60000"/>
              <a:defRPr/>
            </a:pPr>
            <a:r>
              <a:rPr lang="en-US" sz="2000" dirty="0" err="1" smtClean="0"/>
              <a:t>EXPReS</a:t>
            </a:r>
            <a:r>
              <a:rPr lang="en-US" sz="2000" dirty="0" smtClean="0"/>
              <a:t> </a:t>
            </a:r>
            <a:r>
              <a:rPr lang="en-US" sz="2000" dirty="0" smtClean="0"/>
              <a:t>project kicked off 2006 </a:t>
            </a:r>
          </a:p>
          <a:p>
            <a:pPr marL="325438">
              <a:lnSpc>
                <a:spcPct val="80000"/>
              </a:lnSpc>
              <a:buSzPct val="60000"/>
              <a:defRPr/>
            </a:pPr>
            <a:endParaRPr lang="en-US" sz="2000" dirty="0"/>
          </a:p>
          <a:p>
            <a:pPr marL="325438">
              <a:lnSpc>
                <a:spcPct val="80000"/>
              </a:lnSpc>
              <a:buSzPct val="60000"/>
              <a:defRPr/>
            </a:pPr>
            <a:r>
              <a:rPr lang="en-US" sz="2000" dirty="0" smtClean="0"/>
              <a:t>What we would do:</a:t>
            </a:r>
            <a:endParaRPr lang="en-US" sz="2000" dirty="0" smtClean="0"/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Retrofit correlator to work real-time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Help solve last mile problem at telescopes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Work with NRENs on robust connectivity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Push to 1024 Mbps limit</a:t>
            </a:r>
          </a:p>
          <a:p>
            <a:pPr marL="706438" lvl="1" indent="-190500">
              <a:lnSpc>
                <a:spcPct val="80000"/>
              </a:lnSpc>
              <a:buSzPct val="60000"/>
              <a:defRPr/>
            </a:pPr>
            <a:r>
              <a:rPr lang="en-US" sz="1800" dirty="0" smtClean="0"/>
              <a:t>Bring in the big telescopes</a:t>
            </a:r>
          </a:p>
          <a:p>
            <a:pPr marL="325438">
              <a:lnSpc>
                <a:spcPct val="80000"/>
              </a:lnSpc>
              <a:buSzPct val="60000"/>
              <a:defRPr/>
            </a:pPr>
            <a:endParaRPr lang="en-US" sz="2000" dirty="0" smtClean="0"/>
          </a:p>
        </p:txBody>
      </p:sp>
      <p:pic>
        <p:nvPicPr>
          <p:cNvPr id="9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88" y="3583870"/>
            <a:ext cx="2890837" cy="28527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9" name="Rectangle 3"/>
          <p:cNvSpPr>
            <a:spLocks noChangeArrowheads="1"/>
          </p:cNvSpPr>
          <p:nvPr/>
        </p:nvSpPr>
        <p:spPr bwMode="auto">
          <a:xfrm>
            <a:off x="5975350" y="43307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150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720850"/>
            <a:ext cx="8194675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50981" name="Rectangle 5"/>
          <p:cNvSpPr>
            <a:spLocks noChangeArrowheads="1"/>
          </p:cNvSpPr>
          <p:nvPr/>
        </p:nvSpPr>
        <p:spPr bwMode="auto">
          <a:xfrm>
            <a:off x="1144588" y="7683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369888" y="0"/>
            <a:ext cx="5334000" cy="501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And we did</a:t>
            </a:r>
            <a:endParaRPr lang="en-GB" sz="2400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52413" y="596900"/>
            <a:ext cx="5764212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81" tIns="45183" rIns="91981" bIns="45183"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rgbClr val="004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rgbClr val="0033CC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800">
                <a:solidFill>
                  <a:srgbClr val="0033CC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800">
                <a:solidFill>
                  <a:srgbClr val="0033CC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800">
                <a:solidFill>
                  <a:srgbClr val="0033CC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800">
                <a:solidFill>
                  <a:srgbClr val="0033CC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800">
                <a:solidFill>
                  <a:srgbClr val="0033CC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8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GB" sz="2000" dirty="0" smtClean="0">
                <a:cs typeface="+mn-cs"/>
              </a:rPr>
              <a:t>Connections work great!</a:t>
            </a:r>
          </a:p>
          <a:p>
            <a:pPr>
              <a:defRPr/>
            </a:pPr>
            <a:r>
              <a:rPr lang="en-GB" sz="2000" dirty="0" smtClean="0">
                <a:cs typeface="+mn-cs"/>
              </a:rPr>
              <a:t>Dedicated </a:t>
            </a:r>
            <a:r>
              <a:rPr lang="en-GB" sz="2000" dirty="0" err="1" smtClean="0">
                <a:cs typeface="+mn-cs"/>
              </a:rPr>
              <a:t>lightpaths</a:t>
            </a:r>
            <a:r>
              <a:rPr lang="en-GB" sz="2000" dirty="0" smtClean="0">
                <a:cs typeface="+mn-cs"/>
              </a:rPr>
              <a:t>, VPNs, routed connections</a:t>
            </a:r>
          </a:p>
          <a:p>
            <a:pPr>
              <a:defRPr/>
            </a:pPr>
            <a:r>
              <a:rPr lang="en-GB" sz="2000" dirty="0" smtClean="0">
                <a:cs typeface="+mn-cs"/>
              </a:rPr>
              <a:t>Optimized transport protocol</a:t>
            </a:r>
          </a:p>
          <a:p>
            <a:pPr>
              <a:defRPr/>
            </a:pPr>
            <a:r>
              <a:rPr lang="en-GB" sz="2000" dirty="0" smtClean="0">
                <a:cs typeface="+mn-cs"/>
              </a:rPr>
              <a:t>Instant feedback: very robust</a:t>
            </a:r>
            <a:endParaRPr lang="en-GB" sz="2000" dirty="0" smtClean="0">
              <a:cs typeface="Lucida Sans Unicode" charset="0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9" name="Picture 6" descr="eVLBI-2007-10-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362450"/>
            <a:ext cx="3992563" cy="195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4" descr="eVLBI-2010-01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4356100"/>
            <a:ext cx="4965700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31788"/>
            <a:ext cx="4116388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148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Demonstrations (which </a:t>
            </a:r>
            <a:r>
              <a:rPr lang="en-GB" dirty="0" smtClean="0"/>
              <a:t>led to </a:t>
            </a:r>
            <a:r>
              <a:rPr lang="en-GB" dirty="0" smtClean="0"/>
              <a:t>science)</a:t>
            </a:r>
            <a:endParaRPr lang="en-GB" sz="2800" dirty="0"/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765175"/>
            <a:ext cx="9551987" cy="1539875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lvl="1">
              <a:lnSpc>
                <a:spcPct val="80000"/>
              </a:lnSpc>
              <a:defRPr/>
            </a:pPr>
            <a:endParaRPr lang="en-US" sz="1800"/>
          </a:p>
        </p:txBody>
      </p:sp>
      <p:sp>
        <p:nvSpPr>
          <p:cNvPr id="1058820" name="Rectangle 4"/>
          <p:cNvSpPr>
            <a:spLocks noChangeArrowheads="1"/>
          </p:cNvSpPr>
          <p:nvPr/>
        </p:nvSpPr>
        <p:spPr bwMode="auto">
          <a:xfrm>
            <a:off x="7453313" y="3130550"/>
            <a:ext cx="242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400" b="1">
              <a:solidFill>
                <a:schemeClr val="tx1"/>
              </a:solidFill>
              <a:latin typeface="Lucida Sans Unicode" charset="0"/>
            </a:endParaRPr>
          </a:p>
        </p:txBody>
      </p:sp>
      <p:sp>
        <p:nvSpPr>
          <p:cNvPr id="1058821" name="Rectangle 5"/>
          <p:cNvSpPr>
            <a:spLocks noChangeArrowheads="1"/>
          </p:cNvSpPr>
          <p:nvPr/>
        </p:nvSpPr>
        <p:spPr bwMode="auto">
          <a:xfrm>
            <a:off x="390525" y="682625"/>
            <a:ext cx="5480050" cy="55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981" tIns="45183" rIns="91981" bIns="45183"/>
          <a:lstStyle/>
          <a:p>
            <a:pPr marL="285750" indent="-28575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Real-time demo during opening ceremony of IYA, 15-16 January 2009 in Paris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UNESCO building in Paris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~800 invitees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Many dignitaries, Nobel prize winners, students</a:t>
            </a: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US" sz="2000" dirty="0">
              <a:solidFill>
                <a:srgbClr val="004080"/>
              </a:solidFill>
            </a:endParaRP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dirty="0">
                <a:solidFill>
                  <a:srgbClr val="004080"/>
                </a:solidFill>
              </a:rPr>
              <a:t>24 (33) hours real-time tracking of one (three) source(s)</a:t>
            </a: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dirty="0">
                <a:solidFill>
                  <a:srgbClr val="004080"/>
                </a:solidFill>
              </a:rPr>
              <a:t>6 (5) - continent e-VLBI</a:t>
            </a: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dirty="0">
                <a:solidFill>
                  <a:srgbClr val="004080"/>
                </a:solidFill>
              </a:rPr>
              <a:t>17 telescopes, 4 of which new for us</a:t>
            </a: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dirty="0">
                <a:solidFill>
                  <a:srgbClr val="004080"/>
                </a:solidFill>
              </a:rPr>
              <a:t>4 data acquisition systems, </a:t>
            </a: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2000" dirty="0">
                <a:solidFill>
                  <a:srgbClr val="004080"/>
                </a:solidFill>
              </a:rPr>
              <a:t>2 frequencies</a:t>
            </a: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US" sz="1800" dirty="0">
              <a:solidFill>
                <a:srgbClr val="004080"/>
              </a:solidFill>
            </a:endParaRP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US" sz="1800" dirty="0">
              <a:solidFill>
                <a:srgbClr val="004080"/>
              </a:solidFill>
            </a:endParaRPr>
          </a:p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US" sz="1800" dirty="0">
              <a:solidFill>
                <a:srgbClr val="004080"/>
              </a:solidFill>
            </a:endParaRPr>
          </a:p>
        </p:txBody>
      </p:sp>
      <p:pic>
        <p:nvPicPr>
          <p:cNvPr id="25605" name="Picture 12" descr="iya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779463"/>
            <a:ext cx="300196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The result</a:t>
            </a:r>
            <a:endParaRPr lang="en-GB" sz="2800"/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830263"/>
            <a:ext cx="9551987" cy="1539875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lvl="1">
              <a:lnSpc>
                <a:spcPct val="80000"/>
              </a:lnSpc>
              <a:defRPr/>
            </a:pPr>
            <a:endParaRPr lang="en-US" sz="1800"/>
          </a:p>
        </p:txBody>
      </p:sp>
      <p:sp>
        <p:nvSpPr>
          <p:cNvPr id="1093636" name="Rectangle 4"/>
          <p:cNvSpPr>
            <a:spLocks noChangeArrowheads="1"/>
          </p:cNvSpPr>
          <p:nvPr/>
        </p:nvSpPr>
        <p:spPr bwMode="auto">
          <a:xfrm>
            <a:off x="7453313" y="3130550"/>
            <a:ext cx="242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400" b="1">
              <a:solidFill>
                <a:schemeClr val="tx1"/>
              </a:solidFill>
              <a:latin typeface="Lucida Sans Unicode" charset="0"/>
            </a:endParaRPr>
          </a:p>
        </p:txBody>
      </p:sp>
      <p:sp>
        <p:nvSpPr>
          <p:cNvPr id="1093637" name="Rectangle 5"/>
          <p:cNvSpPr>
            <a:spLocks noChangeArrowheads="1"/>
          </p:cNvSpPr>
          <p:nvPr/>
        </p:nvSpPr>
        <p:spPr bwMode="auto">
          <a:xfrm>
            <a:off x="390525" y="682625"/>
            <a:ext cx="8936038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981" tIns="45183" rIns="91981" bIns="45183"/>
          <a:lstStyle/>
          <a:p>
            <a:pPr marL="285750" indent="-285750" algn="l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7653" name="Picture 5" descr="iya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133475"/>
            <a:ext cx="821055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 rot="5400000">
            <a:off x="-650081" y="5974557"/>
            <a:ext cx="1563687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-9360" bIns="0" anchor="ctr"/>
          <a:lstStyle/>
          <a:p>
            <a:pPr marL="196850" algn="r" eaLnBrk="1" hangingPunct="1">
              <a:spcBef>
                <a:spcPts val="250"/>
              </a:spcBef>
              <a:tabLst>
                <a:tab pos="196850" algn="l"/>
                <a:tab pos="1111250" algn="l"/>
                <a:tab pos="2025650" algn="l"/>
                <a:tab pos="2940050" algn="l"/>
                <a:tab pos="3854450" algn="l"/>
                <a:tab pos="4768850" algn="l"/>
                <a:tab pos="5683250" algn="l"/>
                <a:tab pos="6597650" algn="l"/>
                <a:tab pos="7512050" algn="l"/>
                <a:tab pos="8426450" algn="l"/>
                <a:tab pos="9340850" algn="l"/>
                <a:tab pos="10255250" algn="l"/>
              </a:tabLst>
              <a:defRPr/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</a:rPr>
              <a:t>huib   08/06/10</a:t>
            </a: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8820150" y="6667500"/>
            <a:ext cx="1082675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7440" tIns="37440" rIns="79920" bIns="37440"/>
          <a:lstStyle/>
          <a:p>
            <a:pPr marL="4763" algn="r" eaLnBrk="1" hangingPunct="1">
              <a:tabLst>
                <a:tab pos="4763" algn="l"/>
                <a:tab pos="919163" algn="l"/>
                <a:tab pos="1833563" algn="l"/>
                <a:tab pos="2747963" algn="l"/>
                <a:tab pos="3662363" algn="l"/>
                <a:tab pos="4576763" algn="l"/>
                <a:tab pos="5491163" algn="l"/>
                <a:tab pos="6405563" algn="l"/>
                <a:tab pos="7319963" algn="l"/>
                <a:tab pos="8234363" algn="l"/>
                <a:tab pos="9148763" algn="l"/>
                <a:tab pos="10063163" algn="l"/>
              </a:tabLst>
              <a:defRPr/>
            </a:pPr>
            <a:r>
              <a:rPr lang="en-US" sz="900" b="1">
                <a:solidFill>
                  <a:srgbClr val="FFFFFF"/>
                </a:solidFill>
                <a:latin typeface="Lucida Grande" charset="0"/>
                <a:cs typeface="Lucida Grande" charset="0"/>
              </a:rPr>
              <a:t>/28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-106363" y="-98425"/>
            <a:ext cx="999966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69888" y="-63500"/>
            <a:ext cx="7440612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92160" bIns="4536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110000"/>
              </a:lnSpc>
              <a:defRPr/>
            </a:pPr>
            <a:r>
              <a:rPr lang="en-US" dirty="0">
                <a:solidFill>
                  <a:srgbClr val="800000"/>
                </a:solidFill>
              </a:rPr>
              <a:t>S</a:t>
            </a:r>
            <a:r>
              <a:rPr lang="en-US" dirty="0" smtClean="0">
                <a:solidFill>
                  <a:srgbClr val="800000"/>
                </a:solidFill>
              </a:rPr>
              <a:t>tuff breaks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52475" y="630238"/>
            <a:ext cx="8186738" cy="577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5360" rIns="122400" bIns="45360"/>
          <a:lstStyle>
            <a:lvl1pPr marL="284163" indent="-28416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17525" indent="-22860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79851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rgbClr val="0033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buFont typeface="Times New Roman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buFont typeface="Times New Roman" charset="0"/>
              <a:buChar char="•"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buFont typeface="Times New Roman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buFont typeface="Times New Roman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Introduce </a:t>
            </a:r>
            <a:r>
              <a:rPr lang="en-US" sz="2400" b="1" dirty="0" smtClean="0">
                <a:solidFill>
                  <a:srgbClr val="000000"/>
                </a:solidFill>
              </a:rPr>
              <a:t>real-time element in all VLBI </a:t>
            </a:r>
            <a:r>
              <a:rPr lang="en-US" sz="2400" dirty="0" smtClean="0">
                <a:solidFill>
                  <a:srgbClr val="000000"/>
                </a:solidFill>
              </a:rPr>
              <a:t>observations</a:t>
            </a:r>
          </a:p>
          <a:p>
            <a:pPr lvl="1" algn="l">
              <a:lnSpc>
                <a:spcPct val="90000"/>
              </a:lnSpc>
              <a:spcBef>
                <a:spcPts val="388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</a:rPr>
              <a:t>Continue collaboration with NRENs</a:t>
            </a:r>
          </a:p>
          <a:p>
            <a:pPr algn="l">
              <a:lnSpc>
                <a:spcPct val="90000"/>
              </a:lnSpc>
              <a:spcBef>
                <a:spcPts val="388"/>
              </a:spcBef>
              <a:buFont typeface="Times New Roman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Implement </a:t>
            </a:r>
            <a:r>
              <a:rPr lang="en-US" sz="2400" b="1" dirty="0" smtClean="0">
                <a:solidFill>
                  <a:schemeClr val="tx1"/>
                </a:solidFill>
              </a:rPr>
              <a:t>4 and 10 Gbps international </a:t>
            </a:r>
            <a:r>
              <a:rPr lang="en-US" sz="2400" b="1" dirty="0" err="1" smtClean="0">
                <a:solidFill>
                  <a:schemeClr val="tx1"/>
                </a:solidFill>
              </a:rPr>
              <a:t>BoD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lvl="1" algn="l">
              <a:lnSpc>
                <a:spcPct val="90000"/>
              </a:lnSpc>
              <a:spcBef>
                <a:spcPts val="388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</a:rPr>
              <a:t>Taking </a:t>
            </a:r>
            <a:r>
              <a:rPr lang="en-US" sz="2000" dirty="0">
                <a:solidFill>
                  <a:srgbClr val="004080"/>
                </a:solidFill>
              </a:rPr>
              <a:t>advantage of upcoming 100 </a:t>
            </a:r>
            <a:r>
              <a:rPr lang="en-US" sz="2000" dirty="0" smtClean="0">
                <a:solidFill>
                  <a:srgbClr val="004080"/>
                </a:solidFill>
              </a:rPr>
              <a:t>Gbps </a:t>
            </a:r>
            <a:r>
              <a:rPr lang="en-US" sz="2000" dirty="0">
                <a:solidFill>
                  <a:srgbClr val="004080"/>
                </a:solidFill>
              </a:rPr>
              <a:t>technology</a:t>
            </a:r>
          </a:p>
          <a:p>
            <a:pPr algn="l">
              <a:lnSpc>
                <a:spcPct val="90000"/>
              </a:lnSpc>
              <a:spcBef>
                <a:spcPts val="388"/>
              </a:spcBef>
              <a:buFont typeface="Times New Roman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Address technological questions </a:t>
            </a:r>
            <a:r>
              <a:rPr lang="en-US" sz="2400" dirty="0" err="1" smtClean="0">
                <a:solidFill>
                  <a:srgbClr val="000000"/>
                </a:solidFill>
              </a:rPr>
              <a:t>wrt</a:t>
            </a:r>
            <a:r>
              <a:rPr lang="en-US" sz="2400" dirty="0" smtClean="0">
                <a:solidFill>
                  <a:srgbClr val="000000"/>
                </a:solidFill>
              </a:rPr>
              <a:t> future instruments</a:t>
            </a:r>
          </a:p>
          <a:p>
            <a:pPr lvl="1" algn="l">
              <a:lnSpc>
                <a:spcPct val="90000"/>
              </a:lnSpc>
              <a:spcBef>
                <a:spcPts val="325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</a:rPr>
              <a:t> Broadband storage, long-term archiving, data retrieval</a:t>
            </a:r>
          </a:p>
          <a:p>
            <a:pPr algn="l">
              <a:lnSpc>
                <a:spcPct val="90000"/>
              </a:lnSpc>
              <a:spcBef>
                <a:spcPts val="325"/>
              </a:spcBef>
              <a:buFont typeface="Times New Roman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Development of </a:t>
            </a:r>
            <a:r>
              <a:rPr lang="en-US" sz="2400" b="1" dirty="0" smtClean="0">
                <a:solidFill>
                  <a:srgbClr val="000000"/>
                </a:solidFill>
              </a:rPr>
              <a:t>high-speed read/write buffers</a:t>
            </a:r>
          </a:p>
          <a:p>
            <a:pPr lvl="1" algn="l">
              <a:lnSpc>
                <a:spcPct val="90000"/>
              </a:lnSpc>
              <a:spcBef>
                <a:spcPts val="325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</a:rPr>
              <a:t>Using COTS components</a:t>
            </a:r>
          </a:p>
          <a:p>
            <a:pPr algn="l">
              <a:lnSpc>
                <a:spcPct val="90000"/>
              </a:lnSpc>
              <a:spcBef>
                <a:spcPts val="750"/>
              </a:spcBef>
              <a:buFont typeface="Times New Roman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Introduction of observations with </a:t>
            </a:r>
            <a:r>
              <a:rPr lang="en-US" sz="2400" b="1" dirty="0">
                <a:solidFill>
                  <a:srgbClr val="000000"/>
                </a:solidFill>
              </a:rPr>
              <a:t>sub-sets of EVN telescopes</a:t>
            </a:r>
          </a:p>
          <a:p>
            <a:pPr lvl="1" algn="l">
              <a:lnSpc>
                <a:spcPct val="90000"/>
              </a:lnSpc>
              <a:spcBef>
                <a:spcPts val="675"/>
              </a:spcBef>
              <a:buFont typeface="Times New Roman" charset="0"/>
              <a:buChar char="•"/>
              <a:defRPr/>
            </a:pPr>
            <a:r>
              <a:rPr lang="en-US" sz="2000" dirty="0">
                <a:solidFill>
                  <a:srgbClr val="004080"/>
                </a:solidFill>
              </a:rPr>
              <a:t>semi-automatically generated schedules and control </a:t>
            </a:r>
          </a:p>
          <a:p>
            <a:pPr lvl="1" algn="l">
              <a:lnSpc>
                <a:spcPct val="90000"/>
              </a:lnSpc>
              <a:spcBef>
                <a:spcPts val="675"/>
              </a:spcBef>
              <a:buFont typeface="Times New Roman" charset="0"/>
              <a:buChar char="•"/>
              <a:defRPr/>
            </a:pPr>
            <a:r>
              <a:rPr lang="en-US" sz="2000" dirty="0" smtClean="0">
                <a:solidFill>
                  <a:srgbClr val="004080"/>
                </a:solidFill>
              </a:rPr>
              <a:t>Automatic triggered transient </a:t>
            </a:r>
            <a:r>
              <a:rPr lang="en-US" sz="2000" dirty="0">
                <a:solidFill>
                  <a:srgbClr val="004080"/>
                </a:solidFill>
              </a:rPr>
              <a:t>response, multi-epoch </a:t>
            </a:r>
            <a:r>
              <a:rPr lang="en-US" sz="2000" dirty="0" smtClean="0">
                <a:solidFill>
                  <a:srgbClr val="004080"/>
                </a:solidFill>
              </a:rPr>
              <a:t>campaigns</a:t>
            </a:r>
          </a:p>
          <a:p>
            <a:pPr algn="l">
              <a:lnSpc>
                <a:spcPct val="90000"/>
              </a:lnSpc>
              <a:spcBef>
                <a:spcPts val="675"/>
              </a:spcBef>
              <a:buFont typeface="Times New Roman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ts val="675"/>
              </a:spcBef>
              <a:buFont typeface="Times New Roman" charset="0"/>
              <a:buChar char="•"/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Remote control and monitoring </a:t>
            </a:r>
            <a:r>
              <a:rPr lang="en-US" sz="2400" dirty="0" smtClean="0">
                <a:solidFill>
                  <a:srgbClr val="000000"/>
                </a:solidFill>
              </a:rPr>
              <a:t>of telescopes (at </a:t>
            </a:r>
            <a:r>
              <a:rPr lang="en-US" sz="2400" dirty="0" err="1" smtClean="0">
                <a:solidFill>
                  <a:srgbClr val="000000"/>
                </a:solidFill>
              </a:rPr>
              <a:t>Wetzell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marL="288925" lvl="1" indent="0" algn="l">
              <a:lnSpc>
                <a:spcPct val="90000"/>
              </a:lnSpc>
              <a:spcBef>
                <a:spcPts val="675"/>
              </a:spcBef>
              <a:defRPr/>
            </a:pPr>
            <a:endParaRPr lang="en-US" sz="2000" dirty="0">
              <a:solidFill>
                <a:srgbClr val="004080"/>
              </a:solidFill>
            </a:endParaRPr>
          </a:p>
          <a:p>
            <a:pPr lvl="1" algn="l">
              <a:lnSpc>
                <a:spcPct val="90000"/>
              </a:lnSpc>
              <a:spcBef>
                <a:spcPts val="325"/>
              </a:spcBef>
              <a:buFont typeface="Times New Roman" charset="0"/>
              <a:buChar char="•"/>
              <a:defRPr/>
            </a:pPr>
            <a:endParaRPr lang="en-US" sz="2000" dirty="0" smtClean="0"/>
          </a:p>
          <a:p>
            <a:pPr algn="l">
              <a:lnSpc>
                <a:spcPct val="90000"/>
              </a:lnSpc>
              <a:spcBef>
                <a:spcPts val="325"/>
              </a:spcBef>
              <a:buFont typeface="Times New Roman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98500"/>
            <a:ext cx="8262938" cy="5721350"/>
          </a:xfrm>
          <a:prstGeom prst="rect">
            <a:avLst/>
          </a:prstGeom>
          <a:noFill/>
          <a:ln>
            <a:noFill/>
          </a:ln>
          <a:effectLst>
            <a:outerShdw blurRad="127000" dist="203199" dir="1379995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0"/>
            <a:ext cx="297973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theme/theme1.xml><?xml version="1.0" encoding="utf-8"?>
<a:theme xmlns:a="http://schemas.openxmlformats.org/drawingml/2006/main" name="jive_whi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jive_whit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jive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ive_whi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ive_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C:\WINNT\Profiles\parsley\Desktop\ppt\jive_white.pot</Template>
  <TotalTime>10336</TotalTime>
  <Words>1063</Words>
  <Application>Microsoft Macintosh PowerPoint</Application>
  <PresentationFormat>Custom</PresentationFormat>
  <Paragraphs>217</Paragraphs>
  <Slides>26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jive_white</vt:lpstr>
      <vt:lpstr>PowerPoint Presentation</vt:lpstr>
      <vt:lpstr>e-VLBI. Why?</vt:lpstr>
      <vt:lpstr>First steps</vt:lpstr>
      <vt:lpstr>Pieces falling into place</vt:lpstr>
      <vt:lpstr>EXPReS</vt:lpstr>
      <vt:lpstr>And we did</vt:lpstr>
      <vt:lpstr>Demonstrations (which led to science)</vt:lpstr>
      <vt:lpstr>The result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SFXC Software correlator</vt:lpstr>
      <vt:lpstr>FPGA-based UniBoard Correlator</vt:lpstr>
      <vt:lpstr>FPGA-based UniBoard Correlator</vt:lpstr>
      <vt:lpstr>UniBoard2: picking up steam</vt:lpstr>
      <vt:lpstr>Space science VLBI: PRIDE</vt:lpstr>
      <vt:lpstr>PRIDE in practice</vt:lpstr>
      <vt:lpstr>ESA planetary missions – VLBI “customers”</vt:lpstr>
      <vt:lpstr>RadioAstron fringes on SFXC at JIVE</vt:lpstr>
      <vt:lpstr>PowerPoint Presentation</vt:lpstr>
      <vt:lpstr>PowerPoint Presentation</vt:lpstr>
      <vt:lpstr>PowerPoint Presentation</vt:lpstr>
      <vt:lpstr>PowerPoint Presentation</vt:lpstr>
    </vt:vector>
  </TitlesOfParts>
  <Company>Arpad Szomoru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rate improvements</dc:title>
  <dc:creator>Arpad Szomoru</dc:creator>
  <cp:lastModifiedBy>Arpad Szomoru</cp:lastModifiedBy>
  <cp:revision>218</cp:revision>
  <cp:lastPrinted>2001-03-09T11:05:18Z</cp:lastPrinted>
  <dcterms:created xsi:type="dcterms:W3CDTF">2008-06-14T08:51:29Z</dcterms:created>
  <dcterms:modified xsi:type="dcterms:W3CDTF">2013-10-10T20:04:58Z</dcterms:modified>
</cp:coreProperties>
</file>